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8"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310" r:id="rId34"/>
    <p:sldId id="287" r:id="rId35"/>
    <p:sldId id="288" r:id="rId36"/>
    <p:sldId id="289" r:id="rId37"/>
    <p:sldId id="290" r:id="rId38"/>
    <p:sldId id="314" r:id="rId39"/>
    <p:sldId id="311" r:id="rId40"/>
    <p:sldId id="291" r:id="rId41"/>
    <p:sldId id="315" r:id="rId42"/>
    <p:sldId id="292" r:id="rId43"/>
    <p:sldId id="313" r:id="rId44"/>
    <p:sldId id="293" r:id="rId45"/>
    <p:sldId id="294" r:id="rId46"/>
    <p:sldId id="295" r:id="rId47"/>
    <p:sldId id="296" r:id="rId48"/>
    <p:sldId id="297" r:id="rId49"/>
    <p:sldId id="316" r:id="rId50"/>
    <p:sldId id="317" r:id="rId51"/>
    <p:sldId id="298" r:id="rId52"/>
    <p:sldId id="299" r:id="rId53"/>
    <p:sldId id="301" r:id="rId54"/>
    <p:sldId id="300" r:id="rId55"/>
    <p:sldId id="302" r:id="rId56"/>
    <p:sldId id="309" r:id="rId57"/>
    <p:sldId id="312" r:id="rId58"/>
    <p:sldId id="303" r:id="rId59"/>
    <p:sldId id="304" r:id="rId60"/>
    <p:sldId id="305" r:id="rId61"/>
    <p:sldId id="306" r:id="rId62"/>
    <p:sldId id="30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41189" autoAdjust="0"/>
  </p:normalViewPr>
  <p:slideViewPr>
    <p:cSldViewPr snapToGrid="0">
      <p:cViewPr varScale="1">
        <p:scale>
          <a:sx n="38" d="100"/>
          <a:sy n="38" d="100"/>
        </p:scale>
        <p:origin x="2478" y="42"/>
      </p:cViewPr>
      <p:guideLst/>
    </p:cSldViewPr>
  </p:slideViewPr>
  <p:outlineViewPr>
    <p:cViewPr>
      <p:scale>
        <a:sx n="33" d="100"/>
        <a:sy n="33" d="100"/>
      </p:scale>
      <p:origin x="0" y="-12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4670E-178F-4CF9-83F0-B0C7BA4C46D0}" type="datetimeFigureOut">
              <a:rPr lang="en-IE" smtClean="0"/>
              <a:t>14/07/2015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D5900-48FF-4193-88D0-C382592B1168}" type="slidenum">
              <a:rPr lang="en-IE" smtClean="0"/>
              <a:t>‹#›</a:t>
            </a:fld>
            <a:endParaRPr lang="en-IE"/>
          </a:p>
        </p:txBody>
      </p:sp>
    </p:spTree>
    <p:extLst>
      <p:ext uri="{BB962C8B-B14F-4D97-AF65-F5344CB8AC3E}">
        <p14:creationId xmlns:p14="http://schemas.microsoft.com/office/powerpoint/2010/main" val="28003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logs.sans.org/computer-forensics/files/2011/12/cheat-sheet-digital-forensics-incident-response-timeline-log2timeline.jp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techbus.safaribooksonline.com/9781597499965/chp013_html#CHP01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6</a:t>
            </a:fld>
            <a:endParaRPr lang="en-IE"/>
          </a:p>
        </p:txBody>
      </p:sp>
    </p:spTree>
    <p:extLst>
      <p:ext uri="{BB962C8B-B14F-4D97-AF65-F5344CB8AC3E}">
        <p14:creationId xmlns:p14="http://schemas.microsoft.com/office/powerpoint/2010/main" val="328014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ltLang="en-US" dirty="0" smtClean="0">
                <a:latin typeface="Arial" panose="020B0604020202020204" pitchFamily="34" charset="0"/>
              </a:rPr>
              <a:t>Reconnaissance – Detect</a:t>
            </a:r>
          </a:p>
          <a:p>
            <a:r>
              <a:rPr lang="en-IE" altLang="en-US" dirty="0" err="1" smtClean="0">
                <a:latin typeface="Arial" panose="020B0604020202020204" pitchFamily="34" charset="0"/>
              </a:rPr>
              <a:t>Weaponisation</a:t>
            </a:r>
            <a:r>
              <a:rPr lang="en-IE" altLang="en-US" dirty="0" smtClean="0">
                <a:latin typeface="Arial" panose="020B0604020202020204" pitchFamily="34" charset="0"/>
              </a:rPr>
              <a:t> – Detect</a:t>
            </a:r>
          </a:p>
          <a:p>
            <a:r>
              <a:rPr lang="en-IE" altLang="en-US" dirty="0" smtClean="0">
                <a:latin typeface="Arial" panose="020B0604020202020204" pitchFamily="34" charset="0"/>
              </a:rPr>
              <a:t>Delivery -Deny</a:t>
            </a:r>
          </a:p>
          <a:p>
            <a:r>
              <a:rPr lang="en-IE" altLang="en-US" dirty="0" smtClean="0">
                <a:latin typeface="Arial" panose="020B0604020202020204" pitchFamily="34" charset="0"/>
              </a:rPr>
              <a:t>Exploitation_- </a:t>
            </a:r>
            <a:r>
              <a:rPr lang="en-IE" altLang="en-US" dirty="0" err="1" smtClean="0">
                <a:latin typeface="Arial" panose="020B0604020202020204" pitchFamily="34" charset="0"/>
              </a:rPr>
              <a:t>Distrupt</a:t>
            </a:r>
            <a:endParaRPr lang="en-IE" altLang="en-US" dirty="0" smtClean="0">
              <a:latin typeface="Arial" panose="020B0604020202020204" pitchFamily="34" charset="0"/>
            </a:endParaRPr>
          </a:p>
          <a:p>
            <a:r>
              <a:rPr lang="en-IE" altLang="en-US" dirty="0" smtClean="0">
                <a:latin typeface="Arial" panose="020B0604020202020204" pitchFamily="34" charset="0"/>
              </a:rPr>
              <a:t>Installation – Degrade</a:t>
            </a:r>
          </a:p>
          <a:p>
            <a:r>
              <a:rPr lang="en-IE" altLang="en-US" dirty="0" smtClean="0">
                <a:latin typeface="Arial" panose="020B0604020202020204" pitchFamily="34" charset="0"/>
              </a:rPr>
              <a:t>Command and Control (C2C / C2) – Deceive</a:t>
            </a:r>
          </a:p>
          <a:p>
            <a:r>
              <a:rPr lang="en-IE" altLang="en-US" dirty="0" smtClean="0">
                <a:latin typeface="Arial" panose="020B0604020202020204" pitchFamily="34" charset="0"/>
              </a:rPr>
              <a:t>Actions and Objectives - Destroy</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17</a:t>
            </a:fld>
            <a:endParaRPr lang="en-IE"/>
          </a:p>
        </p:txBody>
      </p:sp>
    </p:spTree>
    <p:extLst>
      <p:ext uri="{BB962C8B-B14F-4D97-AF65-F5344CB8AC3E}">
        <p14:creationId xmlns:p14="http://schemas.microsoft.com/office/powerpoint/2010/main" val="3390568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a:t>
            </a:r>
            <a:r>
              <a:rPr lang="en-IE" baseline="0" dirty="0" smtClean="0"/>
              <a:t> competent and thorough risk analysis needs to have been conducted during the creation of existing security controls to ensure that potential targets are identified, risks mitigated and that adequate actions plans designed, practiced and available for implementation should an incident occur. </a:t>
            </a:r>
          </a:p>
          <a:p>
            <a:endParaRPr lang="en-IE" baseline="0" dirty="0" smtClean="0"/>
          </a:p>
          <a:p>
            <a:r>
              <a:rPr lang="en-IE" baseline="0" dirty="0" smtClean="0"/>
              <a:t>This includes encryption, backup plans, disaster recovery plans, and authorization to take down production servers and hosts should it be necessary. </a:t>
            </a:r>
          </a:p>
          <a:p>
            <a:r>
              <a:rPr lang="en-IE" baseline="0" dirty="0" smtClean="0"/>
              <a:t>Preapproval is essential, as bureaucracy can slow down everything, even in a time sensitive event.  </a:t>
            </a:r>
          </a:p>
          <a:p>
            <a:endParaRPr lang="en-IE" baseline="0" dirty="0" smtClean="0"/>
          </a:p>
          <a:p>
            <a:r>
              <a:rPr lang="en-IE" baseline="0" dirty="0" smtClean="0"/>
              <a:t>C-Level buy-in from the start is essential. </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18</a:t>
            </a:fld>
            <a:endParaRPr lang="en-IE"/>
          </a:p>
        </p:txBody>
      </p:sp>
    </p:spTree>
    <p:extLst>
      <p:ext uri="{BB962C8B-B14F-4D97-AF65-F5344CB8AC3E}">
        <p14:creationId xmlns:p14="http://schemas.microsoft.com/office/powerpoint/2010/main" val="393578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latin typeface="Arial" panose="020B0604020202020204" pitchFamily="34" charset="0"/>
              </a:rPr>
              <a:t>Deep Dive Forensics</a:t>
            </a:r>
          </a:p>
          <a:p>
            <a:pPr lvl="1" eaLnBrk="1" hangingPunct="1"/>
            <a:r>
              <a:rPr lang="en-US" altLang="en-US" dirty="0" smtClean="0">
                <a:latin typeface="Arial" panose="020B0604020202020204" pitchFamily="34" charset="0"/>
              </a:rPr>
              <a:t>Singular</a:t>
            </a:r>
          </a:p>
          <a:p>
            <a:pPr lvl="1" eaLnBrk="1" hangingPunct="1"/>
            <a:r>
              <a:rPr lang="en-US" altLang="en-US" dirty="0" smtClean="0">
                <a:latin typeface="Arial" panose="020B0604020202020204" pitchFamily="34" charset="0"/>
              </a:rPr>
              <a:t>In depth</a:t>
            </a:r>
          </a:p>
          <a:p>
            <a:pPr lvl="1" eaLnBrk="1" hangingPunct="1"/>
            <a:r>
              <a:rPr lang="en-US" altLang="en-US" dirty="0" smtClean="0">
                <a:latin typeface="Arial" panose="020B0604020202020204" pitchFamily="34" charset="0"/>
              </a:rPr>
              <a:t>Collects Malware – sends to reverse engineer specialists</a:t>
            </a:r>
          </a:p>
          <a:p>
            <a:pPr lvl="1" eaLnBrk="1" hangingPunct="1"/>
            <a:r>
              <a:rPr lang="en-US" altLang="en-US" dirty="0" smtClean="0">
                <a:latin typeface="Arial" panose="020B0604020202020204" pitchFamily="34" charset="0"/>
              </a:rPr>
              <a:t>Collects Network Signatures – sends to network forensics specialists. </a:t>
            </a:r>
          </a:p>
          <a:p>
            <a:pPr lvl="1" eaLnBrk="1" hangingPunct="1"/>
            <a:r>
              <a:rPr lang="en-US" altLang="en-US" dirty="0" smtClean="0">
                <a:latin typeface="Arial" panose="020B0604020202020204" pitchFamily="34" charset="0"/>
              </a:rPr>
              <a:t>		Browser NOT using ports 80 / 443</a:t>
            </a:r>
            <a:r>
              <a:rPr lang="en-US" altLang="en-US" baseline="0" dirty="0" smtClean="0">
                <a:latin typeface="Arial" panose="020B0604020202020204" pitchFamily="34" charset="0"/>
              </a:rPr>
              <a:t> / 8080, </a:t>
            </a:r>
          </a:p>
          <a:p>
            <a:pPr lvl="1" eaLnBrk="1" hangingPunct="1"/>
            <a:r>
              <a:rPr lang="en-US" altLang="en-US" baseline="0" dirty="0" smtClean="0">
                <a:latin typeface="Arial" panose="020B0604020202020204" pitchFamily="34" charset="0"/>
              </a:rPr>
              <a:t>		non-Browser applications using ports 80 / 443 / 8080</a:t>
            </a:r>
          </a:p>
          <a:p>
            <a:pPr lvl="1" eaLnBrk="1" hangingPunct="1"/>
            <a:r>
              <a:rPr lang="en-US" altLang="en-US" baseline="0" dirty="0" smtClean="0">
                <a:latin typeface="Arial" panose="020B0604020202020204" pitchFamily="34" charset="0"/>
              </a:rPr>
              <a:t>		“Poker hand” Ports </a:t>
            </a:r>
            <a:r>
              <a:rPr lang="en-US" altLang="en-US" baseline="0" dirty="0" err="1" smtClean="0">
                <a:latin typeface="Arial" panose="020B0604020202020204" pitchFamily="34" charset="0"/>
              </a:rPr>
              <a:t>eg</a:t>
            </a:r>
            <a:r>
              <a:rPr lang="en-US" altLang="en-US" baseline="0" dirty="0" smtClean="0">
                <a:latin typeface="Arial" panose="020B0604020202020204" pitchFamily="34" charset="0"/>
              </a:rPr>
              <a:t> 4444, 6789</a:t>
            </a:r>
            <a:endParaRPr lang="en-US" altLang="en-US" dirty="0" smtClean="0">
              <a:latin typeface="Arial" panose="020B0604020202020204" pitchFamily="34" charset="0"/>
            </a:endParaRPr>
          </a:p>
          <a:p>
            <a:pPr lvl="1" eaLnBrk="1" hangingPunct="1"/>
            <a:r>
              <a:rPr lang="en-US" altLang="en-US" dirty="0" smtClean="0">
                <a:latin typeface="Arial" panose="020B0604020202020204" pitchFamily="34" charset="0"/>
              </a:rPr>
              <a:t>	</a:t>
            </a:r>
          </a:p>
          <a:p>
            <a:pPr eaLnBrk="1" hangingPunct="1"/>
            <a:r>
              <a:rPr lang="en-US" altLang="en-US" dirty="0" smtClean="0">
                <a:latin typeface="Arial" panose="020B0604020202020204" pitchFamily="34" charset="0"/>
              </a:rPr>
              <a:t>Enterprise Scanning  - </a:t>
            </a:r>
            <a:r>
              <a:rPr lang="en-US" altLang="en-US" dirty="0" err="1" smtClean="0">
                <a:latin typeface="Arial" panose="020B0604020202020204" pitchFamily="34" charset="0"/>
              </a:rPr>
              <a:t>eg</a:t>
            </a:r>
            <a:r>
              <a:rPr lang="en-US" altLang="en-US" dirty="0" smtClean="0">
                <a:latin typeface="Arial" panose="020B0604020202020204" pitchFamily="34" charset="0"/>
              </a:rPr>
              <a:t>: F-Response</a:t>
            </a:r>
          </a:p>
          <a:p>
            <a:pPr lvl="1" eaLnBrk="1" hangingPunct="1"/>
            <a:r>
              <a:rPr lang="en-US" altLang="en-US" dirty="0" smtClean="0">
                <a:latin typeface="Arial" panose="020B0604020202020204" pitchFamily="34" charset="0"/>
              </a:rPr>
              <a:t>Touch and Go scan for compromises</a:t>
            </a:r>
          </a:p>
          <a:p>
            <a:pPr lvl="1" eaLnBrk="1" hangingPunct="1"/>
            <a:r>
              <a:rPr lang="en-US" altLang="en-US" dirty="0" smtClean="0">
                <a:latin typeface="Arial" panose="020B0604020202020204" pitchFamily="34" charset="0"/>
              </a:rPr>
              <a:t>Identify new systems &amp; lateral movement</a:t>
            </a:r>
          </a:p>
          <a:p>
            <a:pPr lvl="1" eaLnBrk="1" hangingPunct="1"/>
            <a:r>
              <a:rPr lang="en-US" altLang="en-US" dirty="0" smtClean="0">
                <a:latin typeface="Arial" panose="020B0604020202020204" pitchFamily="34" charset="0"/>
              </a:rPr>
              <a:t>Scan 1000’s of systems quickly</a:t>
            </a:r>
          </a:p>
          <a:p>
            <a:pPr lvl="1" eaLnBrk="1" hangingPunct="1"/>
            <a:r>
              <a:rPr lang="en-US" altLang="en-US" dirty="0" smtClean="0">
                <a:latin typeface="Arial" panose="020B0604020202020204" pitchFamily="34" charset="0"/>
              </a:rPr>
              <a:t>Looks for key IOC’s – sends to Operational Security team for firewalls / IDS / IPS rules and signatures guys. </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19</a:t>
            </a:fld>
            <a:endParaRPr lang="en-IE"/>
          </a:p>
        </p:txBody>
      </p:sp>
    </p:spTree>
    <p:extLst>
      <p:ext uri="{BB962C8B-B14F-4D97-AF65-F5344CB8AC3E}">
        <p14:creationId xmlns:p14="http://schemas.microsoft.com/office/powerpoint/2010/main" val="1298284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IE" altLang="en-US" dirty="0" smtClean="0">
                <a:latin typeface="Arial" panose="020B0604020202020204" pitchFamily="34" charset="0"/>
              </a:rPr>
              <a:t>1. Prepare—Secure your expert knowledge on the principles, overarching corporate policies and procedures, legal and regulatory restrictions. Practice investigations and examinations will prepare you for an “event.” Get certified to ensure your up to date on techniques and tools, and increase your external respect and internal leverage</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2. Identify—When approaching an incident scene—review what is occurring on the computer screen. If data is being deleted, pull the power plug from the wall; otherwise perform real-time capture of system “volatile” data first.</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3. Preserve—Once the system-specific “volatile” data is retrieved, then turn off machine, remove it from scene, and power it up in an isolated environment. Perform a full system bit-stream image capture of the data on the machine, remembering to “hash” the image with the original data for verification purposes.</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4. Select —Once you have a verified copy of the available data, start investigation of data by selecting potential evidence files, datasets, and locations data could be stored. Isolate event-specific data from normal system data for further examination.</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5. Examine—Look for potential hidden storage locations of data such as slack space, unallocated space, and in front of File Allocation Table (FAT) space on hard drives. Remember to look in registry entries or root directories for additional potential indicators of data storage activity.</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6. Classify—Evaluate data in potential locations for relevance to current investigation. Is the data directly related to case, or does it support events of the case, or is it unrelated to the case?</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7. Analyse—Review data from relevant locations. Ensure data is readable, legible, and relevant to investigation. Evaluate it for type of evidence: Is it direct evidence of alleged issue or is it related to issue?</a:t>
            </a:r>
            <a:endParaRPr lang="en-IE" altLang="en-US" sz="2000" dirty="0" smtClean="0">
              <a:latin typeface="Arial" panose="020B0604020202020204" pitchFamily="34" charset="0"/>
            </a:endParaRPr>
          </a:p>
          <a:p>
            <a:pPr lvl="2"/>
            <a:r>
              <a:rPr lang="en-IE" altLang="en-US" dirty="0" smtClean="0">
                <a:latin typeface="Arial" panose="020B0604020202020204" pitchFamily="34" charset="0"/>
              </a:rPr>
              <a:t>8. Present—Correlate all data reviewed to investigation papers (warrants, corporate documents, etc.). Prepare data report for presentation—either in a court of law or to corporate officers.</a:t>
            </a:r>
            <a:endParaRPr lang="en-IE" altLang="en-US" sz="2000"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20</a:t>
            </a:fld>
            <a:endParaRPr lang="en-IE"/>
          </a:p>
        </p:txBody>
      </p:sp>
    </p:spTree>
    <p:extLst>
      <p:ext uri="{BB962C8B-B14F-4D97-AF65-F5344CB8AC3E}">
        <p14:creationId xmlns:p14="http://schemas.microsoft.com/office/powerpoint/2010/main" val="3006357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1. Prepare—Secure your expert knowledge on the principles, overarching corporate policies and procedures, legal and regulatory restrictions. Practice investigations and examinations will prepare you for an “event.” Get certified to ensure your up to date on techniques and tools, and increase your external respect and internal leverage</a:t>
            </a:r>
            <a:endParaRPr lang="en-IE" altLang="en-US" sz="2000" dirty="0" smtClean="0">
              <a:latin typeface="Arial" panose="020B0604020202020204" pitchFamily="34" charset="0"/>
            </a:endParaRPr>
          </a:p>
          <a:p>
            <a:pPr lvl="1"/>
            <a:endParaRPr lang="en-US" altLang="en-US" dirty="0" smtClean="0">
              <a:latin typeface="Arial" panose="020B0604020202020204" pitchFamily="34" charset="0"/>
            </a:endParaRPr>
          </a:p>
          <a:p>
            <a:pPr lvl="1"/>
            <a:endParaRPr lang="en-US" altLang="en-US" dirty="0" smtClean="0">
              <a:latin typeface="Arial" panose="020B0604020202020204" pitchFamily="34" charset="0"/>
            </a:endParaRPr>
          </a:p>
          <a:p>
            <a:pPr lvl="1"/>
            <a:r>
              <a:rPr lang="en-US" altLang="en-US" dirty="0" smtClean="0">
                <a:latin typeface="Arial" panose="020B0604020202020204" pitchFamily="34" charset="0"/>
              </a:rPr>
              <a:t>Administrative: </a:t>
            </a:r>
          </a:p>
          <a:p>
            <a:pPr lvl="1"/>
            <a:r>
              <a:rPr lang="en-US" altLang="en-US" dirty="0" smtClean="0">
                <a:latin typeface="Arial" panose="020B0604020202020204" pitchFamily="34" charset="0"/>
              </a:rPr>
              <a:t>	evidence collection justified, </a:t>
            </a:r>
          </a:p>
          <a:p>
            <a:pPr lvl="1"/>
            <a:r>
              <a:rPr lang="en-US" altLang="en-US" dirty="0" smtClean="0">
                <a:latin typeface="Arial" panose="020B0604020202020204" pitchFamily="34" charset="0"/>
              </a:rPr>
              <a:t>	prepped for tracking and storage</a:t>
            </a:r>
          </a:p>
          <a:p>
            <a:pPr lvl="1"/>
            <a:r>
              <a:rPr lang="en-US" altLang="en-US" dirty="0" smtClean="0">
                <a:latin typeface="Arial" panose="020B0604020202020204" pitchFamily="34" charset="0"/>
              </a:rPr>
              <a:t>	Review and revise on Policies and Laws</a:t>
            </a:r>
          </a:p>
          <a:p>
            <a:pPr lvl="1"/>
            <a:r>
              <a:rPr lang="en-US" altLang="en-US" dirty="0" smtClean="0">
                <a:latin typeface="Arial" panose="020B0604020202020204" pitchFamily="34" charset="0"/>
              </a:rPr>
              <a:t>	Chain of custody forms</a:t>
            </a:r>
          </a:p>
          <a:p>
            <a:pPr lvl="1"/>
            <a:r>
              <a:rPr lang="en-US" altLang="en-US" dirty="0" smtClean="0">
                <a:latin typeface="Arial" panose="020B0604020202020204" pitchFamily="34" charset="0"/>
              </a:rPr>
              <a:t>	Consent forms (if needed)</a:t>
            </a:r>
          </a:p>
          <a:p>
            <a:pPr lvl="1"/>
            <a:r>
              <a:rPr lang="en-US" altLang="en-US" dirty="0" smtClean="0">
                <a:latin typeface="Arial" panose="020B0604020202020204" pitchFamily="34" charset="0"/>
              </a:rPr>
              <a:t>	Data acquisition hardware &amp; software</a:t>
            </a:r>
          </a:p>
          <a:p>
            <a:pPr lvl="1"/>
            <a:endParaRPr lang="en-US" altLang="en-US" dirty="0" smtClean="0">
              <a:latin typeface="Arial" panose="020B0604020202020204" pitchFamily="34" charset="0"/>
            </a:endParaRPr>
          </a:p>
          <a:p>
            <a:pPr lvl="1"/>
            <a:endParaRPr lang="en-US" altLang="en-US" dirty="0" smtClean="0">
              <a:latin typeface="Arial" panose="020B0604020202020204" pitchFamily="34" charset="0"/>
            </a:endParaRPr>
          </a:p>
          <a:p>
            <a:pPr lvl="1"/>
            <a:r>
              <a:rPr lang="en-US" altLang="en-US" dirty="0" smtClean="0">
                <a:latin typeface="Arial" panose="020B0604020202020204" pitchFamily="34" charset="0"/>
              </a:rPr>
              <a:t>Scope</a:t>
            </a:r>
          </a:p>
          <a:p>
            <a:pPr lvl="1"/>
            <a:r>
              <a:rPr lang="en-US" altLang="en-US" dirty="0" smtClean="0">
                <a:latin typeface="Arial" panose="020B0604020202020204" pitchFamily="34" charset="0"/>
              </a:rPr>
              <a:t>	Requirements &amp; goals</a:t>
            </a:r>
          </a:p>
          <a:p>
            <a:pPr lvl="1"/>
            <a:r>
              <a:rPr lang="en-US" altLang="en-US" dirty="0" smtClean="0">
                <a:latin typeface="Arial" panose="020B0604020202020204" pitchFamily="34" charset="0"/>
              </a:rPr>
              <a:t>	Limitations</a:t>
            </a:r>
          </a:p>
          <a:p>
            <a:pPr lvl="1"/>
            <a:r>
              <a:rPr lang="en-US" altLang="en-US" dirty="0" smtClean="0">
                <a:latin typeface="Arial" panose="020B0604020202020204" pitchFamily="34" charset="0"/>
              </a:rPr>
              <a:t>	Deliverables</a:t>
            </a:r>
          </a:p>
          <a:p>
            <a:pPr lvl="1"/>
            <a:r>
              <a:rPr lang="en-US" altLang="en-US" dirty="0" smtClean="0">
                <a:latin typeface="Arial" panose="020B0604020202020204" pitchFamily="34" charset="0"/>
              </a:rPr>
              <a:t>	Work plan </a:t>
            </a:r>
            <a:r>
              <a:rPr lang="en-US" altLang="en-US" dirty="0" err="1" smtClean="0">
                <a:latin typeface="Arial" panose="020B0604020202020204" pitchFamily="34" charset="0"/>
              </a:rPr>
              <a:t>inc</a:t>
            </a:r>
            <a:r>
              <a:rPr lang="en-US" altLang="en-US" dirty="0" smtClean="0">
                <a:latin typeface="Arial" panose="020B0604020202020204" pitchFamily="34" charset="0"/>
              </a:rPr>
              <a:t> team, escalation points, legal adviser, authority given</a:t>
            </a:r>
          </a:p>
          <a:p>
            <a:pPr lvl="1"/>
            <a:endParaRPr lang="en-US" altLang="en-US" dirty="0" smtClean="0">
              <a:latin typeface="Arial" panose="020B0604020202020204" pitchFamily="34" charset="0"/>
            </a:endParaRPr>
          </a:p>
          <a:p>
            <a:pPr lvl="1"/>
            <a:r>
              <a:rPr lang="en-US" altLang="en-US" dirty="0" smtClean="0">
                <a:latin typeface="Arial" panose="020B0604020202020204" pitchFamily="34" charset="0"/>
              </a:rPr>
              <a:t>Background</a:t>
            </a:r>
          </a:p>
          <a:p>
            <a:pPr lvl="1"/>
            <a:r>
              <a:rPr lang="en-US" altLang="en-US" dirty="0" smtClean="0">
                <a:latin typeface="Arial" panose="020B0604020202020204" pitchFamily="34" charset="0"/>
              </a:rPr>
              <a:t>	Similar previous cases?</a:t>
            </a:r>
          </a:p>
          <a:p>
            <a:pPr lvl="1"/>
            <a:r>
              <a:rPr lang="en-US" altLang="en-US" dirty="0" smtClean="0">
                <a:latin typeface="Arial" panose="020B0604020202020204" pitchFamily="34" charset="0"/>
              </a:rPr>
              <a:t>	Stakeholders</a:t>
            </a:r>
          </a:p>
          <a:p>
            <a:pPr lvl="1"/>
            <a:r>
              <a:rPr lang="en-US" altLang="en-US" dirty="0" smtClean="0">
                <a:latin typeface="Arial" panose="020B0604020202020204" pitchFamily="34" charset="0"/>
              </a:rPr>
              <a:t>	Corporate vs Civil vs Legal vs Regulatory</a:t>
            </a:r>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21</a:t>
            </a:fld>
            <a:endParaRPr lang="en-IE"/>
          </a:p>
        </p:txBody>
      </p:sp>
    </p:spTree>
    <p:extLst>
      <p:ext uri="{BB962C8B-B14F-4D97-AF65-F5344CB8AC3E}">
        <p14:creationId xmlns:p14="http://schemas.microsoft.com/office/powerpoint/2010/main" val="3669104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ltLang="en-US" dirty="0" smtClean="0">
                <a:latin typeface="Arial" panose="020B0604020202020204" pitchFamily="34" charset="0"/>
              </a:rPr>
              <a:t>Let those who have gone before you light the way!</a:t>
            </a:r>
          </a:p>
          <a:p>
            <a:r>
              <a:rPr lang="en-IE" altLang="en-US" dirty="0" smtClean="0">
                <a:latin typeface="Arial" panose="020B0604020202020204" pitchFamily="34" charset="0"/>
              </a:rPr>
              <a:t>SIFT from Sans an </a:t>
            </a:r>
            <a:r>
              <a:rPr lang="en-IE" altLang="en-US" dirty="0" err="1" smtClean="0">
                <a:latin typeface="Arial" panose="020B0604020202020204" pitchFamily="34" charset="0"/>
              </a:rPr>
              <a:t>an</a:t>
            </a:r>
            <a:r>
              <a:rPr lang="en-IE" altLang="en-US" dirty="0" smtClean="0">
                <a:latin typeface="Arial" panose="020B0604020202020204" pitchFamily="34" charset="0"/>
              </a:rPr>
              <a:t> Ubuntu build with volatility and many other </a:t>
            </a:r>
            <a:r>
              <a:rPr lang="en-IE" altLang="en-US" dirty="0" err="1" smtClean="0">
                <a:latin typeface="Arial" panose="020B0604020202020204" pitchFamily="34" charset="0"/>
              </a:rPr>
              <a:t>framworks</a:t>
            </a:r>
            <a:r>
              <a:rPr lang="en-IE" altLang="en-US" dirty="0" smtClean="0">
                <a:latin typeface="Arial" panose="020B0604020202020204" pitchFamily="34" charset="0"/>
              </a:rPr>
              <a:t> built it, CAINE (Computer Aided Investigative Environment) is a </a:t>
            </a:r>
            <a:r>
              <a:rPr lang="en-IE" altLang="en-US" dirty="0" err="1" smtClean="0">
                <a:latin typeface="Arial" panose="020B0604020202020204" pitchFamily="34" charset="0"/>
              </a:rPr>
              <a:t>linux</a:t>
            </a:r>
            <a:r>
              <a:rPr lang="en-IE" altLang="en-US" dirty="0" smtClean="0">
                <a:latin typeface="Arial" panose="020B0604020202020204" pitchFamily="34" charset="0"/>
              </a:rPr>
              <a:t> CD with a wealth of forensics tools, DEFT is another live CD.</a:t>
            </a:r>
          </a:p>
          <a:p>
            <a:r>
              <a:rPr lang="en-IE" altLang="en-US" dirty="0" err="1" smtClean="0">
                <a:latin typeface="Arial" panose="020B0604020202020204" pitchFamily="34" charset="0"/>
              </a:rPr>
              <a:t>Mandiant</a:t>
            </a:r>
            <a:r>
              <a:rPr lang="en-IE" altLang="en-US" dirty="0" smtClean="0">
                <a:latin typeface="Arial" panose="020B0604020202020204" pitchFamily="34" charset="0"/>
              </a:rPr>
              <a:t> redline, </a:t>
            </a:r>
            <a:r>
              <a:rPr lang="en-IE" altLang="en-US" dirty="0" err="1" smtClean="0">
                <a:latin typeface="Arial" panose="020B0604020202020204" pitchFamily="34" charset="0"/>
              </a:rPr>
              <a:t>Sysinternals</a:t>
            </a:r>
            <a:r>
              <a:rPr lang="en-IE" altLang="en-US" dirty="0" smtClean="0">
                <a:latin typeface="Arial" panose="020B0604020202020204" pitchFamily="34" charset="0"/>
              </a:rPr>
              <a:t>, PowerShell, Autopsy, Helix, </a:t>
            </a:r>
            <a:r>
              <a:rPr lang="en-IE" altLang="en-US" dirty="0" err="1" smtClean="0">
                <a:latin typeface="Arial" panose="020B0604020202020204" pitchFamily="34" charset="0"/>
              </a:rPr>
              <a:t>Llibforensic</a:t>
            </a:r>
            <a:r>
              <a:rPr lang="en-IE" altLang="en-US" dirty="0" smtClean="0">
                <a:latin typeface="Arial" panose="020B0604020202020204" pitchFamily="34" charset="0"/>
              </a:rPr>
              <a:t>, </a:t>
            </a:r>
            <a:r>
              <a:rPr lang="en-IE" altLang="en-US" dirty="0" err="1" smtClean="0">
                <a:latin typeface="Arial" panose="020B0604020202020204" pitchFamily="34" charset="0"/>
              </a:rPr>
              <a:t>Bukl</a:t>
            </a:r>
            <a:r>
              <a:rPr lang="en-IE" altLang="en-US" dirty="0" smtClean="0">
                <a:latin typeface="Arial" panose="020B0604020202020204" pitchFamily="34" charset="0"/>
              </a:rPr>
              <a:t> Extractor. . . The list goes on, limited only by your own perseverance and time. </a:t>
            </a:r>
            <a:endParaRPr lang="en-IE" altLang="en-US"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4B4D5900-48FF-4193-88D0-C382592B1168}" type="slidenum">
              <a:rPr lang="en-IE" smtClean="0"/>
              <a:t>22</a:t>
            </a:fld>
            <a:endParaRPr lang="en-IE"/>
          </a:p>
        </p:txBody>
      </p:sp>
    </p:spTree>
    <p:extLst>
      <p:ext uri="{BB962C8B-B14F-4D97-AF65-F5344CB8AC3E}">
        <p14:creationId xmlns:p14="http://schemas.microsoft.com/office/powerpoint/2010/main" val="839601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2. Identify—When approaching an incident scene—review what is occurring on the computer screen. If data is being deleted, pull the power plug from the wall; otherwise perform real-time capture of system “volatile” data first.</a:t>
            </a:r>
            <a:endParaRPr lang="en-IE" altLang="en-US" sz="2000" dirty="0" smtClean="0">
              <a:latin typeface="Arial" panose="020B0604020202020204" pitchFamily="34" charset="0"/>
            </a:endParaRP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At the start of any investigation, several questions must be answered by the responders and the manager right away. When entering the scene, does the machine under scrutiny reflect any current activity? If so, are there activity file deletions? And if that is occurring, the responder must cease the activity immediately by usually pulling the power cable out of the wall. This will freeze the machine and allow the responder to obtain the potential evidence before it is actually removed from the machine.</a:t>
            </a:r>
          </a:p>
          <a:p>
            <a:r>
              <a:rPr lang="en-US" altLang="en-US" dirty="0" smtClean="0">
                <a:latin typeface="Arial" panose="020B0604020202020204" pitchFamily="34" charset="0"/>
              </a:rPr>
              <a:t>Otherwise, the responder can begin “real-time” capture of the volatile data on the machine. This would include the system registers, RAM data loaded in memory, system processes currently active on the machine, cache memory, currently open ports running on the machine, and system temporary and swap space files and data. All of this data is lost and removed once the machine is turned off and needs to be retained before removing power from the machine. There are critical data components within these areas that can aid in the investigation later during the analysis process. Because volatile data has a propensity to change over time, the order and timeliness with which volatile data is collected is important. In most cases, analysts should first collect information on network connections and login sessions, because network connections may time out or be disconnected and the list of users connected to a system at any single time may vary. Volatile data that is less likely to change, such as network configuration information, should be collected later. The recommended order, in which volatile data generally should be collected, from first to last, is as follows:</a:t>
            </a:r>
          </a:p>
          <a:p>
            <a:r>
              <a:rPr lang="en-US" altLang="en-US" dirty="0" smtClean="0">
                <a:latin typeface="Arial" panose="020B0604020202020204" pitchFamily="34" charset="0"/>
              </a:rPr>
              <a:t>1. RAM contents</a:t>
            </a:r>
          </a:p>
          <a:p>
            <a:r>
              <a:rPr lang="en-US" altLang="en-US" dirty="0" smtClean="0">
                <a:latin typeface="Arial" panose="020B0604020202020204" pitchFamily="34" charset="0"/>
              </a:rPr>
              <a:t>2. Login sessions</a:t>
            </a:r>
          </a:p>
          <a:p>
            <a:r>
              <a:rPr lang="en-US" altLang="en-US" dirty="0" smtClean="0">
                <a:latin typeface="Arial" panose="020B0604020202020204" pitchFamily="34" charset="0"/>
              </a:rPr>
              <a:t>3. Contents of memory: registers and cache</a:t>
            </a:r>
          </a:p>
          <a:p>
            <a:r>
              <a:rPr lang="en-US" altLang="en-US" dirty="0" smtClean="0">
                <a:latin typeface="Arial" panose="020B0604020202020204" pitchFamily="34" charset="0"/>
              </a:rPr>
              <a:t>4. Running processes</a:t>
            </a:r>
          </a:p>
          <a:p>
            <a:r>
              <a:rPr lang="en-US" altLang="en-US" dirty="0" smtClean="0">
                <a:latin typeface="Arial" panose="020B0604020202020204" pitchFamily="34" charset="0"/>
              </a:rPr>
              <a:t>5. Open files</a:t>
            </a:r>
          </a:p>
          <a:p>
            <a:r>
              <a:rPr lang="en-US" altLang="en-US" dirty="0" smtClean="0">
                <a:latin typeface="Arial" panose="020B0604020202020204" pitchFamily="34" charset="0"/>
              </a:rPr>
              <a:t>6. Network connections</a:t>
            </a:r>
          </a:p>
          <a:p>
            <a:r>
              <a:rPr lang="en-US" altLang="en-US" dirty="0" smtClean="0">
                <a:latin typeface="Arial" panose="020B0604020202020204" pitchFamily="34" charset="0"/>
              </a:rPr>
              <a:t>7. Network configuration: routing tables and </a:t>
            </a:r>
            <a:r>
              <a:rPr lang="en-US" altLang="en-US" dirty="0" err="1" smtClean="0">
                <a:latin typeface="Arial" panose="020B0604020202020204" pitchFamily="34" charset="0"/>
              </a:rPr>
              <a:t>config</a:t>
            </a:r>
            <a:r>
              <a:rPr lang="en-US" altLang="en-US" dirty="0" smtClean="0">
                <a:latin typeface="Arial" panose="020B0604020202020204" pitchFamily="34" charset="0"/>
              </a:rPr>
              <a:t>. files</a:t>
            </a:r>
          </a:p>
          <a:p>
            <a:r>
              <a:rPr lang="en-US" altLang="en-US" dirty="0" smtClean="0">
                <a:latin typeface="Arial" panose="020B0604020202020204" pitchFamily="34" charset="0"/>
              </a:rPr>
              <a:t>8. Operating system time.</a:t>
            </a:r>
          </a:p>
          <a:p>
            <a:r>
              <a:rPr lang="en-US" altLang="en-US" dirty="0" smtClean="0">
                <a:latin typeface="Arial" panose="020B0604020202020204" pitchFamily="34" charset="0"/>
              </a:rPr>
              <a:t>The forensics team manager must make the initial decision when performing the initial response or must be sure the responder has the ability to make the initial decision if the manager is not present. This process can become important during the further events to follow the first steps.</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23</a:t>
            </a:fld>
            <a:endParaRPr lang="en-IE"/>
          </a:p>
        </p:txBody>
      </p:sp>
    </p:spTree>
    <p:extLst>
      <p:ext uri="{BB962C8B-B14F-4D97-AF65-F5344CB8AC3E}">
        <p14:creationId xmlns:p14="http://schemas.microsoft.com/office/powerpoint/2010/main" val="1399315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At the start of any investigation, several questions must be answered by the responders and the manager right away. When entering the scene, does the machine under scrutiny reflect any current activity? If so, are there activity file deletions? And if that is occurring, the responder must cease the activity immediately by usually pulling the power cable out of the wall. This will freeze the machine and allow the responder to obtain the potential evidence before it is actually removed from the machine.</a:t>
            </a:r>
          </a:p>
          <a:p>
            <a:r>
              <a:rPr lang="en-US" altLang="en-US" dirty="0" smtClean="0">
                <a:latin typeface="Arial" panose="020B0604020202020204" pitchFamily="34" charset="0"/>
              </a:rPr>
              <a:t>Otherwise, the responder can begin “real-time” capture of the volatile data on the machine. This would include the system registers, RAM data loaded in memory, system processes currently active on the machine, cache memory, currently open ports running on the machine, and system temporary and swap space files and data. All of this data is lost and removed once the machine is turned off and needs to be retained before removing power from the machine. There are critical data components within these areas that can aid in the investigation later during the analysis process. Because volatile data has a propensity to change over time, the order and timeliness with which volatile data is collected is important. In most cases, analysts should first collect information on network connections and login sessions, because network connections may time out or be disconnected and the list of users connected to a system at any single time may vary. Volatile data that is less likely to change, such as network configuration information, should be collected later. The recommended order, in which volatile data generally should be collected, from first to last, is as follows:</a:t>
            </a:r>
          </a:p>
          <a:p>
            <a:r>
              <a:rPr lang="en-US" altLang="en-US" dirty="0" smtClean="0">
                <a:latin typeface="Arial" panose="020B0604020202020204" pitchFamily="34" charset="0"/>
              </a:rPr>
              <a:t> RAM contents</a:t>
            </a:r>
          </a:p>
          <a:p>
            <a:r>
              <a:rPr lang="en-US" altLang="en-US" dirty="0" smtClean="0">
                <a:latin typeface="Arial" panose="020B0604020202020204" pitchFamily="34" charset="0"/>
              </a:rPr>
              <a:t>2. Login sessions</a:t>
            </a:r>
          </a:p>
          <a:p>
            <a:r>
              <a:rPr lang="en-US" altLang="en-US" dirty="0" smtClean="0">
                <a:latin typeface="Arial" panose="020B0604020202020204" pitchFamily="34" charset="0"/>
              </a:rPr>
              <a:t>3. Contents of memory: registers and cache</a:t>
            </a:r>
          </a:p>
          <a:p>
            <a:r>
              <a:rPr lang="en-US" altLang="en-US" dirty="0" smtClean="0">
                <a:latin typeface="Arial" panose="020B0604020202020204" pitchFamily="34" charset="0"/>
              </a:rPr>
              <a:t>4. Running processes</a:t>
            </a:r>
          </a:p>
          <a:p>
            <a:r>
              <a:rPr lang="en-US" altLang="en-US" dirty="0" smtClean="0">
                <a:latin typeface="Arial" panose="020B0604020202020204" pitchFamily="34" charset="0"/>
              </a:rPr>
              <a:t>5. Open files</a:t>
            </a:r>
          </a:p>
          <a:p>
            <a:r>
              <a:rPr lang="en-US" altLang="en-US" dirty="0" smtClean="0">
                <a:latin typeface="Arial" panose="020B0604020202020204" pitchFamily="34" charset="0"/>
              </a:rPr>
              <a:t>6. Network connections</a:t>
            </a:r>
          </a:p>
          <a:p>
            <a:r>
              <a:rPr lang="en-US" altLang="en-US" dirty="0" smtClean="0">
                <a:latin typeface="Arial" panose="020B0604020202020204" pitchFamily="34" charset="0"/>
              </a:rPr>
              <a:t>7. Network configuration: routing tables and </a:t>
            </a:r>
            <a:r>
              <a:rPr lang="en-US" altLang="en-US" dirty="0" err="1" smtClean="0">
                <a:latin typeface="Arial" panose="020B0604020202020204" pitchFamily="34" charset="0"/>
              </a:rPr>
              <a:t>config</a:t>
            </a:r>
            <a:r>
              <a:rPr lang="en-US" altLang="en-US" dirty="0" smtClean="0">
                <a:latin typeface="Arial" panose="020B0604020202020204" pitchFamily="34" charset="0"/>
              </a:rPr>
              <a:t>. files</a:t>
            </a:r>
          </a:p>
          <a:p>
            <a:r>
              <a:rPr lang="en-US" altLang="en-US" dirty="0" smtClean="0">
                <a:latin typeface="Arial" panose="020B0604020202020204" pitchFamily="34" charset="0"/>
              </a:rPr>
              <a:t>8. Operating system time.</a:t>
            </a:r>
          </a:p>
          <a:p>
            <a:r>
              <a:rPr lang="en-US" altLang="en-US" dirty="0" smtClean="0">
                <a:latin typeface="Arial" panose="020B0604020202020204" pitchFamily="34" charset="0"/>
              </a:rPr>
              <a:t>The forensics team manager must make the initial decision when performing the initial response or must be sure the responder has the ability to make the initial decision if the manager is not present. This process can become important during the further events to follow the first steps.</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24</a:t>
            </a:fld>
            <a:endParaRPr lang="en-IE"/>
          </a:p>
        </p:txBody>
      </p:sp>
    </p:spTree>
    <p:extLst>
      <p:ext uri="{BB962C8B-B14F-4D97-AF65-F5344CB8AC3E}">
        <p14:creationId xmlns:p14="http://schemas.microsoft.com/office/powerpoint/2010/main" val="1824399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3. Preserve—Once the system-specific “volatile” data is retrieved, then turn off machine, remove it from scene, and power it up in an isolated environment. Perform a full system bit-stream image capture of the data on the machine, remembering to “hash” the image with the original data for verification purposes.</a:t>
            </a:r>
            <a:endParaRPr lang="en-IE" altLang="en-US" sz="2000"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Forensic analysts take precautions to be sure that the information saved on data storage media designated for examination will be protected from alteration during the examination. This process is where the original media (hard drive, removable drive, smartphone, SSD Memory, etc.) is copied, physically inspected, and stored without alteration to the data. The forensic examiner will then examine the copy, not the original media. In forensic terminology, the copy is called an “image.” This image capture should be performed as soon as possible once the scene is controlled to restrict potential outside influences on the data or the machine.</a:t>
            </a:r>
          </a:p>
          <a:p>
            <a:r>
              <a:rPr lang="en-US" altLang="en-US" dirty="0" smtClean="0">
                <a:latin typeface="Arial" panose="020B0604020202020204" pitchFamily="34" charset="0"/>
              </a:rPr>
              <a:t>This image capture can be performed at the scene or immediately upon return to the forensics laboratory with the machine. </a:t>
            </a:r>
          </a:p>
          <a:p>
            <a:r>
              <a:rPr lang="en-US" altLang="en-US" dirty="0" smtClean="0">
                <a:latin typeface="Arial" panose="020B0604020202020204" pitchFamily="34" charset="0"/>
              </a:rPr>
              <a:t>all “chain of custody” actions are recorded with respect to the machine and data storage devices now in the control of the forensics personnel.</a:t>
            </a:r>
          </a:p>
          <a:p>
            <a:r>
              <a:rPr lang="en-US" altLang="en-US" dirty="0" smtClean="0">
                <a:latin typeface="Arial" panose="020B0604020202020204" pitchFamily="34" charset="0"/>
              </a:rPr>
              <a:t>Hashing</a:t>
            </a:r>
          </a:p>
          <a:p>
            <a:r>
              <a:rPr lang="en-US" altLang="en-US" dirty="0" smtClean="0">
                <a:latin typeface="Arial" panose="020B0604020202020204" pitchFamily="34" charset="0"/>
              </a:rPr>
              <a:t>. This provides additional “chain of evidence” proof of </a:t>
            </a:r>
            <a:r>
              <a:rPr lang="en-US" altLang="en-US" dirty="0" err="1" smtClean="0">
                <a:latin typeface="Arial" panose="020B0604020202020204" pitchFamily="34" charset="0"/>
              </a:rPr>
              <a:t>noncorruption</a:t>
            </a:r>
            <a:r>
              <a:rPr lang="en-US" altLang="en-US" dirty="0" smtClean="0">
                <a:latin typeface="Arial" panose="020B0604020202020204" pitchFamily="34" charset="0"/>
              </a:rPr>
              <a:t> of evidence that can be used in litigation efforts or criminal cases.</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25</a:t>
            </a:fld>
            <a:endParaRPr lang="en-IE"/>
          </a:p>
        </p:txBody>
      </p:sp>
    </p:spTree>
    <p:extLst>
      <p:ext uri="{BB962C8B-B14F-4D97-AF65-F5344CB8AC3E}">
        <p14:creationId xmlns:p14="http://schemas.microsoft.com/office/powerpoint/2010/main" val="3208380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ltLang="en-US" dirty="0" smtClean="0">
                <a:latin typeface="Arial" panose="020B0604020202020204" pitchFamily="34" charset="0"/>
              </a:rPr>
              <a:t>4. Select —Once you have a verified copy of the available data, start investigation of data by selecting potential evidence files, datasets, and locations data could be stored. Isolate event-specific data from normal system data for further examination</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When performing an initial evaluation of data within an investigation, selection of area for examination based upon the particulars of the case is the usual starting point. Each investigator would select the area individually which the manager would expect from his team. The manager’s oversight in this area would be to guide the examination into areas possibly not considered or reviewed by the initial investigation.</a:t>
            </a:r>
          </a:p>
          <a:p>
            <a:endParaRPr lang="en-US" altLang="en-US" dirty="0" smtClean="0">
              <a:latin typeface="Arial" panose="020B0604020202020204" pitchFamily="34" charset="0"/>
            </a:endParaRPr>
          </a:p>
          <a:p>
            <a:r>
              <a:rPr lang="en-US" altLang="en-US" dirty="0" smtClean="0">
                <a:latin typeface="Arial" panose="020B0604020202020204" pitchFamily="34" charset="0"/>
              </a:rPr>
              <a:t>Various techniques and types of data searches are performed by the investigator or examiner during this initial process including string searches, data carving, registry examinations, history files review, and log file reviews. The object here is to get the data which can be vital to the case out and available for further analysis and evaluation. The forensics team manager in this arena provides potential areas for data retrieval and consideration, such as external smartphone connections, USB device controllers, and modem connection and drivers. </a:t>
            </a:r>
          </a:p>
          <a:p>
            <a:endParaRPr lang="en-US" altLang="en-US" dirty="0" smtClean="0">
              <a:latin typeface="Arial" panose="020B0604020202020204" pitchFamily="34" charset="0"/>
            </a:endParaRPr>
          </a:p>
          <a:p>
            <a:r>
              <a:rPr lang="en-US" altLang="en-US" dirty="0" smtClean="0">
                <a:latin typeface="Arial" panose="020B0604020202020204" pitchFamily="34" charset="0"/>
              </a:rPr>
              <a:t>The examiner needs to isolate event-specific data from normal system data for further examination during this process. Always keep in mind that text-based searches have some limitations based upon any technique that would alter the ASCII-based data to another format including:</a:t>
            </a:r>
          </a:p>
          <a:p>
            <a:r>
              <a:rPr lang="en-US" altLang="en-US" dirty="0" smtClean="0">
                <a:latin typeface="Arial" panose="020B0604020202020204" pitchFamily="34" charset="0"/>
              </a:rPr>
              <a:t>A. Bit shifting</a:t>
            </a:r>
          </a:p>
          <a:p>
            <a:r>
              <a:rPr lang="en-US" altLang="en-US" dirty="0" smtClean="0">
                <a:latin typeface="Arial" panose="020B0604020202020204" pitchFamily="34" charset="0"/>
              </a:rPr>
              <a:t>B. Encryption</a:t>
            </a:r>
          </a:p>
          <a:p>
            <a:r>
              <a:rPr lang="en-US" altLang="en-US" dirty="0" smtClean="0">
                <a:latin typeface="Arial" panose="020B0604020202020204" pitchFamily="34" charset="0"/>
              </a:rPr>
              <a:t>C. Compression</a:t>
            </a:r>
          </a:p>
          <a:p>
            <a:r>
              <a:rPr lang="en-US" altLang="en-US" dirty="0" smtClean="0">
                <a:latin typeface="Arial" panose="020B0604020202020204" pitchFamily="34" charset="0"/>
              </a:rPr>
              <a:t>D. Bit-mapping.</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26</a:t>
            </a:fld>
            <a:endParaRPr lang="en-IE"/>
          </a:p>
        </p:txBody>
      </p:sp>
    </p:spTree>
    <p:extLst>
      <p:ext uri="{BB962C8B-B14F-4D97-AF65-F5344CB8AC3E}">
        <p14:creationId xmlns:p14="http://schemas.microsoft.com/office/powerpoint/2010/main" val="361785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Tx/>
              <a:buAutoNum type="arabicPeriod"/>
              <a:defRPr/>
            </a:pPr>
            <a:r>
              <a:rPr lang="en-IE" dirty="0" smtClean="0">
                <a:ea typeface="ＭＳ Ｐゴシック" pitchFamily="-65" charset="-128"/>
              </a:rPr>
              <a:t>“Forensic computing is the process of identifying, preserving, </a:t>
            </a:r>
            <a:r>
              <a:rPr lang="en-IE" dirty="0" err="1" smtClean="0">
                <a:ea typeface="ＭＳ Ｐゴシック" pitchFamily="-65" charset="-128"/>
              </a:rPr>
              <a:t>analyzing</a:t>
            </a:r>
            <a:r>
              <a:rPr lang="en-IE" dirty="0" smtClean="0">
                <a:ea typeface="ＭＳ Ｐゴシック" pitchFamily="-65" charset="-128"/>
              </a:rPr>
              <a:t> and presenting digital evidence in a manner that is legally acceptable.”(Rodney </a:t>
            </a:r>
            <a:r>
              <a:rPr lang="en-IE" dirty="0" err="1" smtClean="0">
                <a:ea typeface="ＭＳ Ｐゴシック" pitchFamily="-65" charset="-128"/>
              </a:rPr>
              <a:t>Mckemmish</a:t>
            </a:r>
            <a:r>
              <a:rPr lang="en-IE" dirty="0" smtClean="0">
                <a:ea typeface="ＭＳ Ｐゴシック" pitchFamily="-65" charset="-128"/>
              </a:rPr>
              <a:t> 1999)</a:t>
            </a:r>
          </a:p>
          <a:p>
            <a:pPr marL="685800" lvl="1" indent="-228600">
              <a:buFontTx/>
              <a:buAutoNum type="arabicPeriod"/>
              <a:defRPr/>
            </a:pPr>
            <a:endParaRPr lang="en-IE" dirty="0" smtClean="0">
              <a:ea typeface="ＭＳ Ｐゴシック" pitchFamily="-65" charset="-128"/>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7</a:t>
            </a:fld>
            <a:endParaRPr lang="en-IE"/>
          </a:p>
        </p:txBody>
      </p:sp>
    </p:spTree>
    <p:extLst>
      <p:ext uri="{BB962C8B-B14F-4D97-AF65-F5344CB8AC3E}">
        <p14:creationId xmlns:p14="http://schemas.microsoft.com/office/powerpoint/2010/main" val="3462927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5. Examine—Look for potential hidden storage locations of data such as slack space, unallocated space, and in front of File Allocation Table (FAT) space on hard drives. Remember to look in registry entries or root directories for additional potential indicators of data storage activity.</a:t>
            </a:r>
            <a:endParaRPr lang="en-IE" altLang="en-US" sz="2000" dirty="0" smtClean="0">
              <a:latin typeface="Arial" panose="020B0604020202020204" pitchFamily="34" charset="0"/>
            </a:endParaRPr>
          </a:p>
          <a:p>
            <a:endParaRPr lang="en-IE" altLang="en-US" dirty="0" smtClean="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anose="020B0604020202020204" pitchFamily="34" charset="0"/>
              </a:rPr>
              <a:t>Data found in unallocated space can be overwritten with files or by automated processes. In many situations, unallocated space contains vast quantities of data, including deleted files. Forensic examiners must identify and extract data and files from unallocated space, and review it to determine if it is of evidentiary significance.</a:t>
            </a:r>
          </a:p>
          <a:p>
            <a:endParaRPr lang="en-IE" altLang="en-US" dirty="0" smtClean="0">
              <a:latin typeface="Arial" panose="020B0604020202020204" pitchFamily="34" charset="0"/>
            </a:endParaRPr>
          </a:p>
          <a:p>
            <a:endParaRPr lang="en-IE" altLang="en-US" dirty="0" smtClean="0">
              <a:latin typeface="Arial" panose="020B0604020202020204" pitchFamily="34" charset="0"/>
            </a:endParaRPr>
          </a:p>
          <a:p>
            <a:r>
              <a:rPr lang="en-IE" altLang="en-US" dirty="0" smtClean="0">
                <a:latin typeface="Arial" panose="020B0604020202020204" pitchFamily="34" charset="0"/>
              </a:rPr>
              <a:t>Look for data hidden via </a:t>
            </a:r>
            <a:r>
              <a:rPr lang="en-IE" altLang="en-US" dirty="0" err="1" smtClean="0">
                <a:latin typeface="Arial" panose="020B0604020202020204" pitchFamily="34" charset="0"/>
              </a:rPr>
              <a:t>stenaography</a:t>
            </a:r>
            <a:r>
              <a:rPr lang="en-IE" altLang="en-US" dirty="0" smtClean="0">
                <a:latin typeface="Arial" panose="020B0604020202020204" pitchFamily="34" charset="0"/>
              </a:rPr>
              <a:t>, </a:t>
            </a:r>
            <a:r>
              <a:rPr lang="en-IE" altLang="en-US" dirty="0" err="1" smtClean="0">
                <a:latin typeface="Arial" panose="020B0604020202020204" pitchFamily="34" charset="0"/>
              </a:rPr>
              <a:t>mislabled</a:t>
            </a:r>
            <a:r>
              <a:rPr lang="en-IE" altLang="en-US" dirty="0" smtClean="0">
                <a:latin typeface="Arial" panose="020B0604020202020204" pitchFamily="34" charset="0"/>
              </a:rPr>
              <a:t> zip files, split up and </a:t>
            </a:r>
            <a:r>
              <a:rPr lang="en-IE" altLang="en-US" dirty="0" err="1" smtClean="0">
                <a:latin typeface="Arial" panose="020B0604020202020204" pitchFamily="34" charset="0"/>
              </a:rPr>
              <a:t>rearragend</a:t>
            </a:r>
            <a:r>
              <a:rPr lang="en-IE" altLang="en-US" dirty="0" smtClean="0">
                <a:latin typeface="Arial" panose="020B0604020202020204" pitchFamily="34" charset="0"/>
              </a:rPr>
              <a:t> “junk” </a:t>
            </a:r>
            <a:r>
              <a:rPr lang="en-IE" altLang="en-US" dirty="0" err="1" smtClean="0">
                <a:latin typeface="Arial" panose="020B0604020202020204" pitchFamily="34" charset="0"/>
              </a:rPr>
              <a:t>rar</a:t>
            </a:r>
            <a:r>
              <a:rPr lang="en-IE" altLang="en-US" dirty="0" smtClean="0">
                <a:latin typeface="Arial" panose="020B0604020202020204" pitchFamily="34" charset="0"/>
              </a:rPr>
              <a:t> files, file injections. . . The list goes on. </a:t>
            </a:r>
          </a:p>
          <a:p>
            <a:r>
              <a:rPr lang="en-IE" altLang="en-US" dirty="0" smtClean="0">
                <a:latin typeface="Arial" panose="020B0604020202020204" pitchFamily="34" charset="0"/>
              </a:rPr>
              <a:t>Stay within scope, don’t give up, remain focused. </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27</a:t>
            </a:fld>
            <a:endParaRPr lang="en-IE"/>
          </a:p>
        </p:txBody>
      </p:sp>
    </p:spTree>
    <p:extLst>
      <p:ext uri="{BB962C8B-B14F-4D97-AF65-F5344CB8AC3E}">
        <p14:creationId xmlns:p14="http://schemas.microsoft.com/office/powerpoint/2010/main" val="2384313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6. Classify—Evaluate data in potential locations for relevance to current investigation. Is the data directly related to case, or does it support events of the case, or is it unrelated to the case?</a:t>
            </a:r>
            <a:endParaRPr lang="en-IE" altLang="en-US" sz="2000" dirty="0" smtClean="0">
              <a:latin typeface="Arial" panose="020B0604020202020204" pitchFamily="34" charset="0"/>
            </a:endParaRP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Each dataset retrieved by the examiner must be evaluated for its relevance to the current case or effort. </a:t>
            </a:r>
          </a:p>
          <a:p>
            <a:endParaRPr lang="en-US" altLang="en-US" dirty="0" smtClean="0">
              <a:latin typeface="Arial" panose="020B0604020202020204" pitchFamily="34" charset="0"/>
            </a:endParaRPr>
          </a:p>
          <a:p>
            <a:r>
              <a:rPr lang="en-US" altLang="en-US" dirty="0" smtClean="0">
                <a:latin typeface="Arial" panose="020B0604020202020204" pitchFamily="34" charset="0"/>
              </a:rPr>
              <a:t>Remember the disclosure requirements for exculpatory and </a:t>
            </a:r>
            <a:r>
              <a:rPr lang="en-US" altLang="en-US" dirty="0" err="1" smtClean="0">
                <a:latin typeface="Arial" panose="020B0604020202020204" pitchFamily="34" charset="0"/>
              </a:rPr>
              <a:t>inculpatory</a:t>
            </a:r>
            <a:r>
              <a:rPr lang="en-US" altLang="en-US" dirty="0" smtClean="0">
                <a:latin typeface="Arial" panose="020B0604020202020204" pitchFamily="34" charset="0"/>
              </a:rPr>
              <a:t> evidence while performing the research and evaluation under this classify phase. Exculpatory evidence is the evidence favorable to the defendant in a criminal trial, which clears or tends to clear the defendant of guilt. It is the opposite of </a:t>
            </a:r>
            <a:r>
              <a:rPr lang="en-US" altLang="en-US" dirty="0" err="1" smtClean="0">
                <a:latin typeface="Arial" panose="020B0604020202020204" pitchFamily="34" charset="0"/>
              </a:rPr>
              <a:t>inculpatory</a:t>
            </a:r>
            <a:r>
              <a:rPr lang="en-US" altLang="en-US" dirty="0" smtClean="0">
                <a:latin typeface="Arial" panose="020B0604020202020204" pitchFamily="34" charset="0"/>
              </a:rPr>
              <a:t> evidence, which tends to prove guilt. Each side of the case has the right to the original evidence so as to perform its own review and evaluation.</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28</a:t>
            </a:fld>
            <a:endParaRPr lang="en-IE"/>
          </a:p>
        </p:txBody>
      </p:sp>
    </p:spTree>
    <p:extLst>
      <p:ext uri="{BB962C8B-B14F-4D97-AF65-F5344CB8AC3E}">
        <p14:creationId xmlns:p14="http://schemas.microsoft.com/office/powerpoint/2010/main" val="456328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The final analysis reviews the data from relevant location to ensure data is readable, legible, and relevant to investigation. </a:t>
            </a:r>
          </a:p>
          <a:p>
            <a:endParaRPr lang="en-US" altLang="en-US" dirty="0" smtClean="0">
              <a:latin typeface="Arial" panose="020B0604020202020204" pitchFamily="34" charset="0"/>
            </a:endParaRPr>
          </a:p>
          <a:p>
            <a:r>
              <a:rPr lang="en-US" altLang="en-US" dirty="0" smtClean="0">
                <a:latin typeface="Arial" panose="020B0604020202020204" pitchFamily="34" charset="0"/>
              </a:rPr>
              <a:t>Is it direct evidence of alleged issue or is it related to issue? Typically, the manager knows there are two major types of evidence that guide arguments in court and legal cases:</a:t>
            </a:r>
            <a:endParaRPr lang="en-IE" altLang="en-US" dirty="0" smtClean="0">
              <a:latin typeface="Arial" panose="020B0604020202020204" pitchFamily="34" charset="0"/>
            </a:endParaRPr>
          </a:p>
          <a:p>
            <a:r>
              <a:rPr lang="en-US" altLang="en-US" dirty="0" smtClean="0">
                <a:latin typeface="Arial" panose="020B0604020202020204" pitchFamily="34" charset="0"/>
              </a:rPr>
              <a:t>A. Circumstantial evidence requires inference to reach a desired conclusion. If the person on trial went out and bought a gun and bullets the day before the victim was shot, the prosecution will want the judge or jury to infer that the accused bought the gun to shoot the victim. Enough telling circumstantial evidence can convince people to believe that someone is innocent or guilty, but by itself cannot prove that an event took place.</a:t>
            </a:r>
          </a:p>
          <a:p>
            <a:r>
              <a:rPr lang="en-US" altLang="en-US" dirty="0" smtClean="0">
                <a:latin typeface="Arial" panose="020B0604020202020204" pitchFamily="34" charset="0"/>
              </a:rPr>
              <a:t>B. True direct evidence, in contrast, leaves little or no possibility of a different conclusion. In American courts, juries and judges must believe that the accused person committed the crime beyond a reasonable doubt. Direct evidence, such as a video showing a crime, can help remove any lingering doubts about what actually happened. Although there is no legal distinction between circumstantial and direct evidence, the latter is often seen as more objective.</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29</a:t>
            </a:fld>
            <a:endParaRPr lang="en-IE"/>
          </a:p>
        </p:txBody>
      </p:sp>
    </p:spTree>
    <p:extLst>
      <p:ext uri="{BB962C8B-B14F-4D97-AF65-F5344CB8AC3E}">
        <p14:creationId xmlns:p14="http://schemas.microsoft.com/office/powerpoint/2010/main" val="627618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7. Analyse—Review data from relevant locations. Ensure data is readable, legible, and relevant to investigation. Evaluate it for type of evidence: Is it direct evidence of alleged issue or is it related to issue?</a:t>
            </a:r>
            <a:endParaRPr lang="en-IE" altLang="en-US" sz="2000" dirty="0" smtClean="0">
              <a:latin typeface="Arial" panose="020B0604020202020204" pitchFamily="34" charset="0"/>
            </a:endParaRPr>
          </a:p>
          <a:p>
            <a:pPr lvl="1"/>
            <a:endParaRPr lang="en-IE" altLang="en-US" dirty="0" smtClean="0">
              <a:latin typeface="Arial" panose="020B0604020202020204" pitchFamily="34" charset="0"/>
            </a:endParaRPr>
          </a:p>
          <a:p>
            <a:pPr lvl="1"/>
            <a:endParaRPr lang="en-IE" altLang="en-US" dirty="0" smtClean="0">
              <a:latin typeface="Arial" panose="020B0604020202020204" pitchFamily="34" charset="0"/>
            </a:endParaRPr>
          </a:p>
          <a:p>
            <a:pPr lvl="1"/>
            <a:r>
              <a:rPr lang="en-IE" altLang="en-US" dirty="0" smtClean="0">
                <a:latin typeface="Arial" panose="020B0604020202020204" pitchFamily="34" charset="0"/>
              </a:rPr>
              <a:t>TIMELINE : </a:t>
            </a:r>
          </a:p>
          <a:p>
            <a:pPr lvl="2"/>
            <a:r>
              <a:rPr lang="en-IE" altLang="en-US" u="sng" dirty="0" smtClean="0">
                <a:latin typeface="Arial" panose="020B0604020202020204" pitchFamily="34" charset="0"/>
                <a:hlinkClick r:id="rId3"/>
              </a:rPr>
              <a:t>https://blogs.sans.org/computer-forensics/files/2011/12/cheat-sheet-digital-forensics-incident-response-timeline-log2timeline.jpg</a:t>
            </a:r>
            <a:endParaRPr lang="en-IE" altLang="en-US" dirty="0" smtClean="0">
              <a:latin typeface="Arial" panose="020B0604020202020204" pitchFamily="34" charset="0"/>
            </a:endParaRPr>
          </a:p>
          <a:p>
            <a:pPr lvl="1"/>
            <a:r>
              <a:rPr lang="en-IE" altLang="en-US" dirty="0" smtClean="0">
                <a:latin typeface="Arial" panose="020B0604020202020204" pitchFamily="34" charset="0"/>
              </a:rPr>
              <a:t>Registry Analysis</a:t>
            </a:r>
          </a:p>
          <a:p>
            <a:pPr lvl="1"/>
            <a:r>
              <a:rPr lang="en-IE" altLang="en-US" dirty="0" smtClean="0">
                <a:latin typeface="Arial" panose="020B0604020202020204" pitchFamily="34" charset="0"/>
              </a:rPr>
              <a:t>System </a:t>
            </a:r>
            <a:r>
              <a:rPr lang="en-IE" altLang="en-US" dirty="0" err="1" smtClean="0">
                <a:latin typeface="Arial" panose="020B0604020202020204" pitchFamily="34" charset="0"/>
              </a:rPr>
              <a:t>Artifacts</a:t>
            </a:r>
            <a:r>
              <a:rPr lang="en-IE" altLang="en-US" dirty="0" smtClean="0">
                <a:latin typeface="Arial" panose="020B0604020202020204" pitchFamily="34" charset="0"/>
              </a:rPr>
              <a:t>********</a:t>
            </a:r>
          </a:p>
          <a:p>
            <a:pPr lvl="1"/>
            <a:r>
              <a:rPr lang="en-IE" altLang="en-US" dirty="0" smtClean="0">
                <a:latin typeface="Arial" panose="020B0604020202020204" pitchFamily="34" charset="0"/>
              </a:rPr>
              <a:t>Software Residue</a:t>
            </a:r>
          </a:p>
          <a:p>
            <a:pPr lvl="2"/>
            <a:r>
              <a:rPr lang="en-IE" altLang="en-US" dirty="0" smtClean="0">
                <a:latin typeface="Arial" panose="020B0604020202020204" pitchFamily="34" charset="0"/>
              </a:rPr>
              <a:t>Identify software installed or removed</a:t>
            </a:r>
          </a:p>
          <a:p>
            <a:pPr lvl="3"/>
            <a:r>
              <a:rPr lang="en-IE" altLang="en-US" dirty="0" smtClean="0">
                <a:latin typeface="Arial" panose="020B0604020202020204" pitchFamily="34" charset="0"/>
              </a:rPr>
              <a:t>Hacking tools</a:t>
            </a:r>
          </a:p>
          <a:p>
            <a:pPr lvl="3"/>
            <a:r>
              <a:rPr lang="en-IE" altLang="en-US" dirty="0" smtClean="0">
                <a:latin typeface="Arial" panose="020B0604020202020204" pitchFamily="34" charset="0"/>
              </a:rPr>
              <a:t>P2P software for exfiltration</a:t>
            </a:r>
          </a:p>
          <a:p>
            <a:pPr lvl="3"/>
            <a:r>
              <a:rPr lang="en-IE" altLang="en-US" dirty="0" smtClean="0">
                <a:latin typeface="Arial" panose="020B0604020202020204" pitchFamily="34" charset="0"/>
              </a:rPr>
              <a:t>Note taking tools / software</a:t>
            </a:r>
          </a:p>
          <a:p>
            <a:pPr lvl="3"/>
            <a:r>
              <a:rPr lang="en-IE" altLang="en-US" dirty="0" smtClean="0">
                <a:latin typeface="Arial" panose="020B0604020202020204" pitchFamily="34" charset="0"/>
              </a:rPr>
              <a:t>Data compression software</a:t>
            </a:r>
          </a:p>
          <a:p>
            <a:pPr lvl="1"/>
            <a:r>
              <a:rPr lang="en-IE" altLang="en-US" dirty="0" smtClean="0">
                <a:latin typeface="Arial" panose="020B0604020202020204" pitchFamily="34" charset="0"/>
              </a:rPr>
              <a:t>Memory Residue</a:t>
            </a:r>
          </a:p>
          <a:p>
            <a:pPr lvl="2"/>
            <a:r>
              <a:rPr lang="en-IE" altLang="en-US" dirty="0" smtClean="0">
                <a:latin typeface="Arial" panose="020B0604020202020204" pitchFamily="34" charset="0"/>
              </a:rPr>
              <a:t>Processes</a:t>
            </a:r>
          </a:p>
          <a:p>
            <a:pPr lvl="3"/>
            <a:r>
              <a:rPr lang="en-IE" altLang="en-US" dirty="0" smtClean="0">
                <a:latin typeface="Arial" panose="020B0604020202020204" pitchFamily="34" charset="0"/>
              </a:rPr>
              <a:t>Recognise Good, Recognise EVIL</a:t>
            </a:r>
          </a:p>
          <a:p>
            <a:pPr lvl="2"/>
            <a:r>
              <a:rPr lang="en-IE" altLang="en-US" dirty="0" smtClean="0">
                <a:latin typeface="Arial" panose="020B0604020202020204" pitchFamily="34" charset="0"/>
              </a:rPr>
              <a:t>Files, directories, processes, </a:t>
            </a:r>
            <a:r>
              <a:rPr lang="en-IE" altLang="en-US" dirty="0" err="1" smtClean="0">
                <a:latin typeface="Arial" panose="020B0604020202020204" pitchFamily="34" charset="0"/>
              </a:rPr>
              <a:t>reg</a:t>
            </a:r>
            <a:r>
              <a:rPr lang="en-IE" altLang="en-US" dirty="0" smtClean="0">
                <a:latin typeface="Arial" panose="020B0604020202020204" pitchFamily="34" charset="0"/>
              </a:rPr>
              <a:t> keys, </a:t>
            </a:r>
          </a:p>
          <a:p>
            <a:pPr lvl="2"/>
            <a:r>
              <a:rPr lang="en-IE" altLang="en-US" dirty="0" smtClean="0">
                <a:latin typeface="Arial" panose="020B0604020202020204" pitchFamily="34" charset="0"/>
              </a:rPr>
              <a:t>Open network ports</a:t>
            </a:r>
          </a:p>
          <a:p>
            <a:pPr lvl="2"/>
            <a:r>
              <a:rPr lang="en-IE" altLang="en-US" dirty="0" smtClean="0">
                <a:latin typeface="Arial" panose="020B0604020202020204" pitchFamily="34" charset="0"/>
              </a:rPr>
              <a:t>Hooks: driver IRP, SSDT and IDT driver tree *****</a:t>
            </a:r>
          </a:p>
          <a:p>
            <a:pPr lvl="1"/>
            <a:r>
              <a:rPr lang="en-IE" altLang="en-US" dirty="0" smtClean="0">
                <a:latin typeface="Arial" panose="020B0604020202020204" pitchFamily="34" charset="0"/>
              </a:rPr>
              <a:t>Email / IM / Social artefacts</a:t>
            </a:r>
          </a:p>
          <a:p>
            <a:pPr lvl="3"/>
            <a:r>
              <a:rPr lang="en-IE" altLang="en-US" dirty="0" smtClean="0">
                <a:latin typeface="Arial" panose="020B0604020202020204" pitchFamily="34" charset="0"/>
              </a:rPr>
              <a:t>Client side: .OST / .PST / .MSG  temp files</a:t>
            </a:r>
          </a:p>
          <a:p>
            <a:pPr lvl="3"/>
            <a:r>
              <a:rPr lang="en-IE" altLang="en-US" dirty="0" smtClean="0">
                <a:latin typeface="Arial" panose="020B0604020202020204" pitchFamily="34" charset="0"/>
              </a:rPr>
              <a:t>Web based: OWA, Gmail, Facebook, internet history, cache</a:t>
            </a:r>
          </a:p>
          <a:p>
            <a:pPr lvl="3"/>
            <a:r>
              <a:rPr lang="en-IE" altLang="en-US" dirty="0" smtClean="0">
                <a:latin typeface="Arial" panose="020B0604020202020204" pitchFamily="34" charset="0"/>
              </a:rPr>
              <a:t>Photos can have GPS coordinates, timestamps, data on device used</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30</a:t>
            </a:fld>
            <a:endParaRPr lang="en-IE"/>
          </a:p>
        </p:txBody>
      </p:sp>
    </p:spTree>
    <p:extLst>
      <p:ext uri="{BB962C8B-B14F-4D97-AF65-F5344CB8AC3E}">
        <p14:creationId xmlns:p14="http://schemas.microsoft.com/office/powerpoint/2010/main" val="2134251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8. Present—Correlate all data reviewed to investigation papers (warrants, corporate documents, etc.). Prepare data report for presentation—either in a court of law or to corporate officers.</a:t>
            </a:r>
            <a:endParaRPr lang="en-IE" altLang="en-US" sz="2000" dirty="0" smtClean="0">
              <a:latin typeface="Arial" panose="020B0604020202020204" pitchFamily="34" charset="0"/>
            </a:endParaRP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During the course of a forensics activity, the investigators and examiners are required to document every event as they perform it. This process is often extremely critical to the outcome of the investigation and potential litigation of the case. Here are some steps for the manager to use and advise the investigators to properly document and report these events and actions:</a:t>
            </a:r>
          </a:p>
          <a:p>
            <a:r>
              <a:rPr lang="en-US" altLang="en-US" dirty="0" smtClean="0">
                <a:latin typeface="Arial" panose="020B0604020202020204" pitchFamily="34" charset="0"/>
              </a:rPr>
              <a:t>1. Ensure the documentation and reports reflect the objective of the investigation, the time frame and outside parameters for the investigation, and the results. Always making sure the parameters of the investigation are important to the analysis and results, as well as the interpretation of the evidence in the report and documentation. </a:t>
            </a:r>
          </a:p>
          <a:p>
            <a:endParaRPr lang="en-US" altLang="en-US" dirty="0" smtClean="0">
              <a:latin typeface="Arial" panose="020B0604020202020204" pitchFamily="34" charset="0"/>
            </a:endParaRPr>
          </a:p>
          <a:p>
            <a:r>
              <a:rPr lang="en-US" altLang="en-US" dirty="0" smtClean="0">
                <a:latin typeface="Arial" panose="020B0604020202020204" pitchFamily="34" charset="0"/>
              </a:rPr>
              <a:t>2. define and document the technical and operational procedures used during the investigation. This is required to show repeatability, objectivity, and the validity of the investigative process.</a:t>
            </a:r>
          </a:p>
          <a:p>
            <a:endParaRPr lang="en-US" altLang="en-US" dirty="0" smtClean="0">
              <a:latin typeface="Arial" panose="020B0604020202020204" pitchFamily="34" charset="0"/>
            </a:endParaRPr>
          </a:p>
          <a:p>
            <a:r>
              <a:rPr lang="en-US" altLang="en-US" dirty="0" smtClean="0">
                <a:latin typeface="Arial" panose="020B0604020202020204" pitchFamily="34" charset="0"/>
              </a:rPr>
              <a:t>3. The process of investigating and documenting the contents of the evidence for the case can take a significant amount of time. When providing the results reporting actions, make sure the amount of time documented is reasonable and actual.</a:t>
            </a:r>
          </a:p>
          <a:p>
            <a:endParaRPr lang="en-US" altLang="en-US" dirty="0" smtClean="0">
              <a:latin typeface="Arial" panose="020B0604020202020204" pitchFamily="34" charset="0"/>
            </a:endParaRPr>
          </a:p>
          <a:p>
            <a:r>
              <a:rPr lang="en-US" altLang="en-US" dirty="0" smtClean="0">
                <a:latin typeface="Arial" panose="020B0604020202020204" pitchFamily="34" charset="0"/>
              </a:rPr>
              <a:t>4. Once items are assigned to the case, make sure they are documented as to their significance to the case and they are analyzed for value and inclusion. Keep all evidence documents together for full analysis of all relevant items.</a:t>
            </a:r>
          </a:p>
          <a:p>
            <a:endParaRPr lang="en-US" altLang="en-US" dirty="0" smtClean="0">
              <a:latin typeface="Arial" panose="020B0604020202020204" pitchFamily="34" charset="0"/>
            </a:endParaRPr>
          </a:p>
          <a:p>
            <a:r>
              <a:rPr lang="en-US" altLang="en-US" dirty="0" smtClean="0">
                <a:latin typeface="Arial" panose="020B0604020202020204" pitchFamily="34" charset="0"/>
              </a:rPr>
              <a:t>5. During the review of these documents and reports, check for completeness of the process and evidence review—outline the examination process and the procedures used; watching out for evidence that is not reviewed and reported on.</a:t>
            </a:r>
          </a:p>
          <a:p>
            <a:endParaRPr lang="en-US" altLang="en-US" dirty="0" smtClean="0">
              <a:latin typeface="Arial" panose="020B0604020202020204" pitchFamily="34" charset="0"/>
            </a:endParaRPr>
          </a:p>
          <a:p>
            <a:r>
              <a:rPr lang="en-US" altLang="en-US" dirty="0" smtClean="0">
                <a:latin typeface="Arial" panose="020B0604020202020204" pitchFamily="34" charset="0"/>
              </a:rPr>
              <a:t>6. Always include the facts of the case within the report and documentation: leave the interpretation of the facts to the legal profession and just provide the facts as discovered.</a:t>
            </a:r>
          </a:p>
          <a:p>
            <a:endParaRPr lang="en-US" altLang="en-US" dirty="0" smtClean="0">
              <a:latin typeface="Arial" panose="020B0604020202020204" pitchFamily="34" charset="0"/>
            </a:endParaRPr>
          </a:p>
          <a:p>
            <a:r>
              <a:rPr lang="en-US" altLang="en-US" dirty="0" smtClean="0">
                <a:latin typeface="Arial" panose="020B0604020202020204" pitchFamily="34" charset="0"/>
              </a:rPr>
              <a:t>7. The investigator is preparing a data report for presentation—either in a court of law or to corporate officials, so pertinent facts and data recovered are the primary keys to be defined and explained in the reports. The team manager must ensure the investigators understand the documentation and reports will always be reviewed, critiqued, and maybe even cross-examined in a court of law, so they must be precise, exact, truthful, and above all accurate.</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31</a:t>
            </a:fld>
            <a:endParaRPr lang="en-IE"/>
          </a:p>
        </p:txBody>
      </p:sp>
    </p:spTree>
    <p:extLst>
      <p:ext uri="{BB962C8B-B14F-4D97-AF65-F5344CB8AC3E}">
        <p14:creationId xmlns:p14="http://schemas.microsoft.com/office/powerpoint/2010/main" val="2622663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Indicator of compromise (IOC) — in computer forensics is an artifact observed on a network or in an operating system that with high confidence indicates a computer intrusion. Typical </a:t>
            </a:r>
            <a:r>
              <a:rPr lang="en-US" sz="1200" b="1" i="0" kern="1200" dirty="0" smtClean="0">
                <a:solidFill>
                  <a:schemeClr val="tx1"/>
                </a:solidFill>
                <a:effectLst/>
                <a:latin typeface="+mn-lt"/>
                <a:ea typeface="+mn-ea"/>
                <a:cs typeface="+mn-cs"/>
              </a:rPr>
              <a:t>IOCs</a:t>
            </a:r>
            <a:r>
              <a:rPr lang="en-US" sz="1200" b="0" i="0" kern="1200" dirty="0" smtClean="0">
                <a:solidFill>
                  <a:schemeClr val="tx1"/>
                </a:solidFill>
                <a:effectLst/>
                <a:latin typeface="+mn-lt"/>
                <a:ea typeface="+mn-ea"/>
                <a:cs typeface="+mn-cs"/>
              </a:rPr>
              <a:t> are virus signatures and IP addresses, MD5 hashes of </a:t>
            </a:r>
            <a:r>
              <a:rPr lang="en-US" sz="1200" b="1" i="0" kern="1200" dirty="0" smtClean="0">
                <a:solidFill>
                  <a:schemeClr val="tx1"/>
                </a:solidFill>
                <a:effectLst/>
                <a:latin typeface="+mn-lt"/>
                <a:ea typeface="+mn-ea"/>
                <a:cs typeface="+mn-cs"/>
              </a:rPr>
              <a:t>malware</a:t>
            </a:r>
            <a:r>
              <a:rPr lang="en-US" sz="1200" b="0" i="0" kern="1200" dirty="0" smtClean="0">
                <a:solidFill>
                  <a:schemeClr val="tx1"/>
                </a:solidFill>
                <a:effectLst/>
                <a:latin typeface="+mn-lt"/>
                <a:ea typeface="+mn-ea"/>
                <a:cs typeface="+mn-cs"/>
              </a:rPr>
              <a:t> files or URLs or domain names of botnet command and control servers.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Volatility (in this case) and other tools, we search for anything that can be used to identify</a:t>
            </a:r>
            <a:r>
              <a:rPr lang="en-US" sz="1200" b="0" i="0" kern="1200" baseline="0" dirty="0" smtClean="0">
                <a:solidFill>
                  <a:schemeClr val="tx1"/>
                </a:solidFill>
                <a:effectLst/>
                <a:latin typeface="+mn-lt"/>
                <a:ea typeface="+mn-ea"/>
                <a:cs typeface="+mn-cs"/>
              </a:rPr>
              <a:t> the tools and attackers, discover the “how” the breech occurred, and signatures and other indicators we can use to both detect further infection, </a:t>
            </a:r>
            <a:endParaRPr lang="en-US" sz="1200" b="0" i="0" kern="1200" dirty="0" smtClean="0">
              <a:solidFill>
                <a:schemeClr val="tx1"/>
              </a:solidFill>
              <a:effectLst/>
              <a:latin typeface="+mn-lt"/>
              <a:ea typeface="+mn-ea"/>
              <a:cs typeface="+mn-cs"/>
            </a:endParaRPr>
          </a:p>
          <a:p>
            <a:pPr marL="228600" indent="-228600">
              <a:buAutoNum type="arabicPeriod"/>
            </a:pPr>
            <a:r>
              <a:rPr lang="en-US" sz="1200" b="1" i="0" kern="1200" dirty="0" smtClean="0">
                <a:solidFill>
                  <a:schemeClr val="tx1"/>
                </a:solidFill>
                <a:effectLst/>
                <a:latin typeface="+mn-lt"/>
                <a:ea typeface="+mn-ea"/>
                <a:cs typeface="+mn-cs"/>
              </a:rPr>
              <a:t>Unusual Outbound Network Traffic</a:t>
            </a:r>
          </a:p>
          <a:p>
            <a:pPr marL="228600" indent="-228600">
              <a:buAutoNum type="arabicPeriod"/>
            </a:pPr>
            <a:r>
              <a:rPr lang="en-IE" sz="1200" b="1" i="0" kern="1200" dirty="0" smtClean="0">
                <a:solidFill>
                  <a:schemeClr val="tx1"/>
                </a:solidFill>
                <a:effectLst/>
                <a:latin typeface="+mn-lt"/>
                <a:ea typeface="+mn-ea"/>
                <a:cs typeface="+mn-cs"/>
              </a:rPr>
              <a:t>DNS Request Anomalies</a:t>
            </a:r>
          </a:p>
          <a:p>
            <a:pPr marL="228600" indent="-228600">
              <a:buAutoNum type="arabicPeriod"/>
            </a:pPr>
            <a:r>
              <a:rPr lang="en-US" sz="1200" b="1" i="0" kern="1200" dirty="0" smtClean="0">
                <a:solidFill>
                  <a:schemeClr val="tx1"/>
                </a:solidFill>
                <a:effectLst/>
                <a:latin typeface="+mn-lt"/>
                <a:ea typeface="+mn-ea"/>
                <a:cs typeface="+mn-cs"/>
              </a:rPr>
              <a:t>Web Traffic With Unhuman Behavior</a:t>
            </a:r>
            <a:endParaRPr lang="en-IE" sz="1200" b="1" i="0" kern="1200" dirty="0" smtClean="0">
              <a:solidFill>
                <a:schemeClr val="tx1"/>
              </a:solidFill>
              <a:effectLst/>
              <a:latin typeface="+mn-lt"/>
              <a:ea typeface="+mn-ea"/>
              <a:cs typeface="+mn-cs"/>
            </a:endParaRPr>
          </a:p>
          <a:p>
            <a:pPr marL="228600" indent="-228600">
              <a:buAutoNum type="arabicPeriod"/>
            </a:pPr>
            <a:r>
              <a:rPr lang="en-US" sz="1200" b="1" i="0" kern="1200" dirty="0" smtClean="0">
                <a:solidFill>
                  <a:schemeClr val="tx1"/>
                </a:solidFill>
                <a:effectLst/>
                <a:latin typeface="+mn-lt"/>
                <a:ea typeface="+mn-ea"/>
                <a:cs typeface="+mn-cs"/>
              </a:rPr>
              <a:t>Anomalies In Privileged User Account Activity</a:t>
            </a:r>
          </a:p>
          <a:p>
            <a:pPr marL="228600" indent="-228600">
              <a:buAutoNum type="arabicPeriod"/>
            </a:pPr>
            <a:r>
              <a:rPr lang="en-IE" sz="1200" b="1" i="0" kern="1200" dirty="0" smtClean="0">
                <a:solidFill>
                  <a:schemeClr val="tx1"/>
                </a:solidFill>
                <a:effectLst/>
                <a:latin typeface="+mn-lt"/>
                <a:ea typeface="+mn-ea"/>
                <a:cs typeface="+mn-cs"/>
              </a:rPr>
              <a:t>Geographical Irregularities</a:t>
            </a:r>
          </a:p>
          <a:p>
            <a:pPr marL="228600" indent="-228600">
              <a:buAutoNum type="arabicPeriod"/>
            </a:pPr>
            <a:r>
              <a:rPr lang="en-IE" sz="1200" b="1" i="0" kern="1200" dirty="0" smtClean="0">
                <a:solidFill>
                  <a:schemeClr val="tx1"/>
                </a:solidFill>
                <a:effectLst/>
                <a:latin typeface="+mn-lt"/>
                <a:ea typeface="+mn-ea"/>
                <a:cs typeface="+mn-cs"/>
              </a:rPr>
              <a:t>HTML Response Sizes</a:t>
            </a:r>
          </a:p>
          <a:p>
            <a:pPr marL="228600" indent="-228600">
              <a:buAutoNum type="arabicPeriod"/>
            </a:pPr>
            <a:r>
              <a:rPr lang="en-US" sz="1200" b="1" i="0" kern="1200" dirty="0" smtClean="0">
                <a:solidFill>
                  <a:schemeClr val="tx1"/>
                </a:solidFill>
                <a:effectLst/>
                <a:latin typeface="+mn-lt"/>
                <a:ea typeface="+mn-ea"/>
                <a:cs typeface="+mn-cs"/>
              </a:rPr>
              <a:t>Large Numbers Of Requests For The Same File</a:t>
            </a:r>
          </a:p>
          <a:p>
            <a:pPr marL="228600" indent="-228600">
              <a:buAutoNum type="arabicPeriod"/>
            </a:pPr>
            <a:r>
              <a:rPr lang="en-US" sz="1200" b="1" i="0" kern="1200" dirty="0" smtClean="0">
                <a:solidFill>
                  <a:schemeClr val="tx1"/>
                </a:solidFill>
                <a:effectLst/>
                <a:latin typeface="+mn-lt"/>
                <a:ea typeface="+mn-ea"/>
                <a:cs typeface="+mn-cs"/>
              </a:rPr>
              <a:t>Suspicious Registry Or System File Changes</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32</a:t>
            </a:fld>
            <a:endParaRPr lang="en-IE"/>
          </a:p>
        </p:txBody>
      </p:sp>
    </p:spTree>
    <p:extLst>
      <p:ext uri="{BB962C8B-B14F-4D97-AF65-F5344CB8AC3E}">
        <p14:creationId xmlns:p14="http://schemas.microsoft.com/office/powerpoint/2010/main" val="98676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Indicator of compromise (IOC) — in computer forensics is an artifact observed on a network or in an operating system that with high confidence indicates a computer intrusion. Typical </a:t>
            </a:r>
            <a:r>
              <a:rPr lang="en-US" sz="1200" b="1" i="0" kern="1200" dirty="0" smtClean="0">
                <a:solidFill>
                  <a:schemeClr val="tx1"/>
                </a:solidFill>
                <a:effectLst/>
                <a:latin typeface="+mn-lt"/>
                <a:ea typeface="+mn-ea"/>
                <a:cs typeface="+mn-cs"/>
              </a:rPr>
              <a:t>IOCs</a:t>
            </a:r>
            <a:r>
              <a:rPr lang="en-US" sz="1200" b="0" i="0" kern="1200" dirty="0" smtClean="0">
                <a:solidFill>
                  <a:schemeClr val="tx1"/>
                </a:solidFill>
                <a:effectLst/>
                <a:latin typeface="+mn-lt"/>
                <a:ea typeface="+mn-ea"/>
                <a:cs typeface="+mn-cs"/>
              </a:rPr>
              <a:t> are virus signatures and IP addresses, MD5 hashes of </a:t>
            </a:r>
            <a:r>
              <a:rPr lang="en-US" sz="1200" b="1" i="0" kern="1200" dirty="0" smtClean="0">
                <a:solidFill>
                  <a:schemeClr val="tx1"/>
                </a:solidFill>
                <a:effectLst/>
                <a:latin typeface="+mn-lt"/>
                <a:ea typeface="+mn-ea"/>
                <a:cs typeface="+mn-cs"/>
              </a:rPr>
              <a:t>malware</a:t>
            </a:r>
            <a:r>
              <a:rPr lang="en-US" sz="1200" b="0" i="0" kern="1200" dirty="0" smtClean="0">
                <a:solidFill>
                  <a:schemeClr val="tx1"/>
                </a:solidFill>
                <a:effectLst/>
                <a:latin typeface="+mn-lt"/>
                <a:ea typeface="+mn-ea"/>
                <a:cs typeface="+mn-cs"/>
              </a:rPr>
              <a:t> files or URLs or domain names of botnet command and control servers.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Volatility (in this case) and other tools, we search for anything that can be used to identify</a:t>
            </a:r>
            <a:r>
              <a:rPr lang="en-US" sz="1200" b="0" i="0" kern="1200" baseline="0" dirty="0" smtClean="0">
                <a:solidFill>
                  <a:schemeClr val="tx1"/>
                </a:solidFill>
                <a:effectLst/>
                <a:latin typeface="+mn-lt"/>
                <a:ea typeface="+mn-ea"/>
                <a:cs typeface="+mn-cs"/>
              </a:rPr>
              <a:t> the tools and attackers, discover the “how” the breech occurred, and signatures and other indicators we can use to both detect further infection, </a:t>
            </a:r>
            <a:endParaRPr lang="en-US" sz="1200" b="0" i="0" kern="1200" dirty="0" smtClean="0">
              <a:solidFill>
                <a:schemeClr val="tx1"/>
              </a:solidFill>
              <a:effectLst/>
              <a:latin typeface="+mn-lt"/>
              <a:ea typeface="+mn-ea"/>
              <a:cs typeface="+mn-cs"/>
            </a:endParaRPr>
          </a:p>
          <a:p>
            <a:pPr marL="228600" indent="-228600">
              <a:buAutoNum type="arabicPeriod"/>
            </a:pPr>
            <a:r>
              <a:rPr lang="en-US" sz="1200" b="1" i="0" kern="1200" dirty="0" smtClean="0">
                <a:solidFill>
                  <a:schemeClr val="tx1"/>
                </a:solidFill>
                <a:effectLst/>
                <a:latin typeface="+mn-lt"/>
                <a:ea typeface="+mn-ea"/>
                <a:cs typeface="+mn-cs"/>
              </a:rPr>
              <a:t>Unusual Outbound Network Traffic</a:t>
            </a:r>
          </a:p>
          <a:p>
            <a:pPr marL="228600" indent="-228600">
              <a:buAutoNum type="arabicPeriod"/>
            </a:pPr>
            <a:r>
              <a:rPr lang="en-IE" sz="1200" b="1" i="0" kern="1200" dirty="0" smtClean="0">
                <a:solidFill>
                  <a:schemeClr val="tx1"/>
                </a:solidFill>
                <a:effectLst/>
                <a:latin typeface="+mn-lt"/>
                <a:ea typeface="+mn-ea"/>
                <a:cs typeface="+mn-cs"/>
              </a:rPr>
              <a:t>DNS Request Anomalies</a:t>
            </a:r>
          </a:p>
          <a:p>
            <a:pPr marL="228600" indent="-228600">
              <a:buAutoNum type="arabicPeriod"/>
            </a:pPr>
            <a:r>
              <a:rPr lang="en-US" sz="1200" b="1" i="0" kern="1200" dirty="0" smtClean="0">
                <a:solidFill>
                  <a:schemeClr val="tx1"/>
                </a:solidFill>
                <a:effectLst/>
                <a:latin typeface="+mn-lt"/>
                <a:ea typeface="+mn-ea"/>
                <a:cs typeface="+mn-cs"/>
              </a:rPr>
              <a:t>Web Traffic With Unhuman Behavior</a:t>
            </a:r>
            <a:endParaRPr lang="en-IE" sz="1200" b="1" i="0" kern="1200" dirty="0" smtClean="0">
              <a:solidFill>
                <a:schemeClr val="tx1"/>
              </a:solidFill>
              <a:effectLst/>
              <a:latin typeface="+mn-lt"/>
              <a:ea typeface="+mn-ea"/>
              <a:cs typeface="+mn-cs"/>
            </a:endParaRPr>
          </a:p>
          <a:p>
            <a:pPr marL="228600" indent="-228600">
              <a:buAutoNum type="arabicPeriod"/>
            </a:pPr>
            <a:r>
              <a:rPr lang="en-US" sz="1200" b="1" i="0" kern="1200" dirty="0" smtClean="0">
                <a:solidFill>
                  <a:schemeClr val="tx1"/>
                </a:solidFill>
                <a:effectLst/>
                <a:latin typeface="+mn-lt"/>
                <a:ea typeface="+mn-ea"/>
                <a:cs typeface="+mn-cs"/>
              </a:rPr>
              <a:t>Anomalies In Privileged User Account Activity</a:t>
            </a:r>
          </a:p>
          <a:p>
            <a:pPr marL="228600" indent="-228600">
              <a:buAutoNum type="arabicPeriod"/>
            </a:pPr>
            <a:r>
              <a:rPr lang="en-IE" sz="1200" b="1" i="0" kern="1200" dirty="0" smtClean="0">
                <a:solidFill>
                  <a:schemeClr val="tx1"/>
                </a:solidFill>
                <a:effectLst/>
                <a:latin typeface="+mn-lt"/>
                <a:ea typeface="+mn-ea"/>
                <a:cs typeface="+mn-cs"/>
              </a:rPr>
              <a:t>Geographical Irregularities</a:t>
            </a:r>
          </a:p>
          <a:p>
            <a:pPr marL="228600" indent="-228600">
              <a:buAutoNum type="arabicPeriod"/>
            </a:pPr>
            <a:r>
              <a:rPr lang="en-IE" sz="1200" b="1" i="0" kern="1200" dirty="0" smtClean="0">
                <a:solidFill>
                  <a:schemeClr val="tx1"/>
                </a:solidFill>
                <a:effectLst/>
                <a:latin typeface="+mn-lt"/>
                <a:ea typeface="+mn-ea"/>
                <a:cs typeface="+mn-cs"/>
              </a:rPr>
              <a:t>HTML Response Sizes</a:t>
            </a:r>
          </a:p>
          <a:p>
            <a:pPr marL="228600" indent="-228600">
              <a:buAutoNum type="arabicPeriod"/>
            </a:pPr>
            <a:r>
              <a:rPr lang="en-US" sz="1200" b="1" i="0" kern="1200" dirty="0" smtClean="0">
                <a:solidFill>
                  <a:schemeClr val="tx1"/>
                </a:solidFill>
                <a:effectLst/>
                <a:latin typeface="+mn-lt"/>
                <a:ea typeface="+mn-ea"/>
                <a:cs typeface="+mn-cs"/>
              </a:rPr>
              <a:t>Large Numbers Of Requests For The Same File</a:t>
            </a:r>
          </a:p>
          <a:p>
            <a:pPr marL="228600" indent="-228600">
              <a:buAutoNum type="arabicPeriod"/>
            </a:pPr>
            <a:r>
              <a:rPr lang="en-US" sz="1200" b="1" i="0" kern="1200" dirty="0" smtClean="0">
                <a:solidFill>
                  <a:schemeClr val="tx1"/>
                </a:solidFill>
                <a:effectLst/>
                <a:latin typeface="+mn-lt"/>
                <a:ea typeface="+mn-ea"/>
                <a:cs typeface="+mn-cs"/>
              </a:rPr>
              <a:t>Suspicious Registry Or System File Changes</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33</a:t>
            </a:fld>
            <a:endParaRPr lang="en-IE"/>
          </a:p>
        </p:txBody>
      </p:sp>
    </p:spTree>
    <p:extLst>
      <p:ext uri="{BB962C8B-B14F-4D97-AF65-F5344CB8AC3E}">
        <p14:creationId xmlns:p14="http://schemas.microsoft.com/office/powerpoint/2010/main" val="2119800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err="1" smtClean="0"/>
              <a:t>DarkComet</a:t>
            </a:r>
            <a:r>
              <a:rPr lang="en-IE" dirty="0" smtClean="0"/>
              <a:t> is a Remote</a:t>
            </a:r>
            <a:r>
              <a:rPr lang="en-IE" baseline="0" dirty="0" smtClean="0"/>
              <a:t> Access Trojan that really came to the forefront a few years ago when it came out that pro-Government forces in Syria were using it to spy on dissidents and supporters of the pro-US / anti </a:t>
            </a:r>
            <a:r>
              <a:rPr lang="en-IE" baseline="0" dirty="0" err="1" smtClean="0"/>
              <a:t>Basshar</a:t>
            </a:r>
            <a:r>
              <a:rPr lang="en-IE" baseline="0" dirty="0" smtClean="0"/>
              <a:t> groups that were forming. </a:t>
            </a:r>
            <a:r>
              <a:rPr lang="en-IE" altLang="en-US" dirty="0" smtClean="0">
                <a:latin typeface="Arial" panose="020B0604020202020204" pitchFamily="34" charset="0"/>
              </a:rPr>
              <a:t>Download link for samples included in the supplemental </a:t>
            </a:r>
          </a:p>
          <a:p>
            <a:r>
              <a:rPr lang="en-IE" altLang="en-US" dirty="0" smtClean="0">
                <a:latin typeface="Arial" panose="020B0604020202020204" pitchFamily="34" charset="0"/>
              </a:rPr>
              <a:t>To </a:t>
            </a:r>
            <a:r>
              <a:rPr lang="en-IE" altLang="en-US" dirty="0" err="1" smtClean="0">
                <a:latin typeface="Arial" panose="020B0604020202020204" pitchFamily="34" charset="0"/>
              </a:rPr>
              <a:t>aquire</a:t>
            </a:r>
            <a:r>
              <a:rPr lang="en-IE" altLang="en-US" dirty="0" smtClean="0">
                <a:latin typeface="Arial" panose="020B0604020202020204" pitchFamily="34" charset="0"/>
              </a:rPr>
              <a:t> at home / work, depending on the requirements you can use </a:t>
            </a:r>
            <a:r>
              <a:rPr lang="en-IE" altLang="en-US" dirty="0" err="1" smtClean="0">
                <a:latin typeface="Arial" panose="020B0604020202020204" pitchFamily="34" charset="0"/>
              </a:rPr>
              <a:t>PsExec</a:t>
            </a:r>
            <a:r>
              <a:rPr lang="en-IE" altLang="en-US" dirty="0" smtClean="0">
                <a:latin typeface="Arial" panose="020B0604020202020204" pitchFamily="34" charset="0"/>
              </a:rPr>
              <a:t>, within </a:t>
            </a:r>
            <a:r>
              <a:rPr lang="en-IE" altLang="en-US" dirty="0" err="1" smtClean="0">
                <a:latin typeface="Arial" panose="020B0604020202020204" pitchFamily="34" charset="0"/>
              </a:rPr>
              <a:t>SysInternals</a:t>
            </a:r>
            <a:r>
              <a:rPr lang="en-IE" altLang="en-US" dirty="0" smtClean="0">
                <a:latin typeface="Arial" panose="020B0604020202020204" pitchFamily="34" charset="0"/>
              </a:rPr>
              <a:t> </a:t>
            </a:r>
            <a:r>
              <a:rPr lang="en-IE" altLang="en-US" dirty="0" err="1" smtClean="0">
                <a:latin typeface="Arial" panose="020B0604020202020204" pitchFamily="34" charset="0"/>
              </a:rPr>
              <a:t>PsTools</a:t>
            </a:r>
            <a:r>
              <a:rPr lang="en-IE" altLang="en-US" dirty="0" smtClean="0">
                <a:latin typeface="Arial" panose="020B0604020202020204" pitchFamily="34" charset="0"/>
              </a:rPr>
              <a:t>, (also available as a </a:t>
            </a:r>
            <a:r>
              <a:rPr lang="en-IE" altLang="en-US" dirty="0" err="1" smtClean="0">
                <a:latin typeface="Arial" panose="020B0604020202020204" pitchFamily="34" charset="0"/>
              </a:rPr>
              <a:t>Metasploit</a:t>
            </a:r>
            <a:r>
              <a:rPr lang="en-IE" altLang="en-US" dirty="0" smtClean="0">
                <a:latin typeface="Arial" panose="020B0604020202020204" pitchFamily="34" charset="0"/>
              </a:rPr>
              <a:t> module), or use </a:t>
            </a:r>
            <a:r>
              <a:rPr lang="en-IE" altLang="en-US" dirty="0" err="1" smtClean="0">
                <a:latin typeface="Arial" panose="020B0604020202020204" pitchFamily="34" charset="0"/>
              </a:rPr>
              <a:t>DumpIt</a:t>
            </a:r>
            <a:r>
              <a:rPr lang="en-IE" altLang="en-US" dirty="0" smtClean="0">
                <a:latin typeface="Arial" panose="020B0604020202020204" pitchFamily="34" charset="0"/>
              </a:rPr>
              <a:t>, which as we’ll see in a second is what the sample we’ll be looking at was acquired with.</a:t>
            </a:r>
          </a:p>
          <a:p>
            <a:endParaRPr lang="en-IE" altLang="en-US" dirty="0" smtClean="0">
              <a:latin typeface="Arial" panose="020B0604020202020204" pitchFamily="34" charset="0"/>
            </a:endParaRPr>
          </a:p>
          <a:p>
            <a:r>
              <a:rPr lang="en-IE" altLang="en-US" dirty="0" smtClean="0">
                <a:latin typeface="Arial" panose="020B0604020202020204" pitchFamily="34" charset="0"/>
              </a:rPr>
              <a:t>For </a:t>
            </a:r>
            <a:r>
              <a:rPr lang="en-IE" altLang="en-US" dirty="0" err="1" smtClean="0">
                <a:latin typeface="Arial" panose="020B0604020202020204" pitchFamily="34" charset="0"/>
              </a:rPr>
              <a:t>bitsteam</a:t>
            </a:r>
            <a:r>
              <a:rPr lang="en-IE" altLang="en-US" dirty="0" smtClean="0">
                <a:latin typeface="Arial" panose="020B0604020202020204" pitchFamily="34" charset="0"/>
              </a:rPr>
              <a:t> copies of </a:t>
            </a:r>
            <a:r>
              <a:rPr lang="en-IE" altLang="en-US" dirty="0" err="1" smtClean="0">
                <a:latin typeface="Arial" panose="020B0604020202020204" pitchFamily="34" charset="0"/>
              </a:rPr>
              <a:t>harddrives</a:t>
            </a:r>
            <a:r>
              <a:rPr lang="en-IE" altLang="en-US" dirty="0" smtClean="0">
                <a:latin typeface="Arial" panose="020B0604020202020204" pitchFamily="34" charset="0"/>
              </a:rPr>
              <a:t> you can use the old reliable DD in Linux, or a hardware based write-protector to prevent any changes to the evidence including overwriting </a:t>
            </a:r>
            <a:r>
              <a:rPr lang="en-IE" altLang="en-US" dirty="0" err="1" smtClean="0">
                <a:latin typeface="Arial" panose="020B0604020202020204" pitchFamily="34" charset="0"/>
              </a:rPr>
              <a:t>slackspace</a:t>
            </a:r>
            <a:r>
              <a:rPr lang="en-IE" altLang="en-US" dirty="0" smtClean="0">
                <a:latin typeface="Arial" panose="020B0604020202020204" pitchFamily="34" charset="0"/>
              </a:rPr>
              <a:t> or modifying previously unallocated space. </a:t>
            </a:r>
          </a:p>
          <a:p>
            <a:endParaRPr lang="en-IE" baseline="0" dirty="0" smtClean="0"/>
          </a:p>
          <a:p>
            <a:endParaRPr lang="en-IE" baseline="0" dirty="0" smtClean="0"/>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34</a:t>
            </a:fld>
            <a:endParaRPr lang="en-IE"/>
          </a:p>
        </p:txBody>
      </p:sp>
    </p:spTree>
    <p:extLst>
      <p:ext uri="{BB962C8B-B14F-4D97-AF65-F5344CB8AC3E}">
        <p14:creationId xmlns:p14="http://schemas.microsoft.com/office/powerpoint/2010/main" val="287749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I’m using the SANS SIFT workstation, on VMWare Workstation, set to host only, but you can easily use the free VMWare player, Virtual Box, or whatever else you might want. </a:t>
            </a:r>
          </a:p>
          <a:p>
            <a:endParaRPr lang="en-IE" dirty="0" smtClean="0"/>
          </a:p>
          <a:p>
            <a:r>
              <a:rPr lang="en-IE" dirty="0" smtClean="0"/>
              <a:t>The first</a:t>
            </a:r>
            <a:r>
              <a:rPr lang="en-IE" baseline="0" dirty="0" smtClean="0"/>
              <a:t> and third line are handy, by saving details you normally have to include in every command as local variables, you can reduce your typing. </a:t>
            </a:r>
          </a:p>
          <a:p>
            <a:r>
              <a:rPr lang="en-IE" baseline="0" dirty="0" smtClean="0"/>
              <a:t>Or script it, I’m not your supervisor </a:t>
            </a:r>
          </a:p>
          <a:p>
            <a:endParaRPr lang="en-I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We first</a:t>
            </a:r>
            <a:r>
              <a:rPr lang="en-IE" baseline="0" dirty="0" smtClean="0"/>
              <a:t> use PSLIST to see if anything anomalous could be identified. </a:t>
            </a:r>
            <a:endParaRPr lang="en-IE" dirty="0" smtClean="0"/>
          </a:p>
          <a:p>
            <a:r>
              <a:rPr lang="en-IE" dirty="0" smtClean="0"/>
              <a:t>Then PSSCAN to identify terminated processes within the “unallocated”</a:t>
            </a:r>
            <a:r>
              <a:rPr lang="en-IE" baseline="0" dirty="0" smtClean="0"/>
              <a:t> part of memory, providing a very quick check for potential rootkits </a:t>
            </a:r>
            <a:r>
              <a:rPr lang="en-IE" baseline="0" dirty="0" err="1" smtClean="0"/>
              <a:t>etc</a:t>
            </a:r>
            <a:r>
              <a:rPr lang="en-IE" baseline="0" dirty="0" smtClean="0"/>
              <a:t> it provides both process start and exit times. </a:t>
            </a:r>
          </a:p>
          <a:p>
            <a:endParaRPr lang="en-IE" baseline="0" dirty="0" smtClean="0"/>
          </a:p>
          <a:p>
            <a:r>
              <a:rPr lang="en-IE" baseline="0" dirty="0" smtClean="0"/>
              <a:t>PSTOTAL provides a graphical representation of processes and their parents, and includes such useful items as the memory offset</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35</a:t>
            </a:fld>
            <a:endParaRPr lang="en-IE"/>
          </a:p>
        </p:txBody>
      </p:sp>
    </p:spTree>
    <p:extLst>
      <p:ext uri="{BB962C8B-B14F-4D97-AF65-F5344CB8AC3E}">
        <p14:creationId xmlns:p14="http://schemas.microsoft.com/office/powerpoint/2010/main" val="3371121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We first</a:t>
            </a:r>
            <a:r>
              <a:rPr lang="en-IE" baseline="0" dirty="0" smtClean="0"/>
              <a:t> use PSLIST to see if anything anomalous could be identified. </a:t>
            </a:r>
            <a:endParaRPr lang="en-IE" dirty="0" smtClean="0"/>
          </a:p>
          <a:p>
            <a:endParaRPr lang="en-IE" dirty="0" smtClean="0"/>
          </a:p>
          <a:p>
            <a:endParaRPr lang="en-IE" dirty="0" smtClean="0"/>
          </a:p>
          <a:p>
            <a:r>
              <a:rPr lang="en-IE" dirty="0" smtClean="0"/>
              <a:t>Here we have the output</a:t>
            </a:r>
            <a:r>
              <a:rPr lang="en-IE" baseline="0" dirty="0" smtClean="0"/>
              <a:t> of </a:t>
            </a:r>
            <a:r>
              <a:rPr lang="en-IE" baseline="0" dirty="0" err="1" smtClean="0"/>
              <a:t>pslist</a:t>
            </a:r>
            <a:r>
              <a:rPr lang="en-IE" baseline="0" dirty="0" smtClean="0"/>
              <a:t>, which shows the processes running at the time of image capture, their process id, and the parent process ID. </a:t>
            </a:r>
          </a:p>
          <a:p>
            <a:r>
              <a:rPr lang="en-IE" baseline="0" dirty="0" smtClean="0"/>
              <a:t>Things to look out for are unusual child processes, misspellings or altered names </a:t>
            </a:r>
            <a:r>
              <a:rPr lang="en-IE" baseline="0" dirty="0" err="1" smtClean="0"/>
              <a:t>eg</a:t>
            </a:r>
            <a:r>
              <a:rPr lang="en-IE" baseline="0" dirty="0" smtClean="0"/>
              <a:t> lassass.exe, cmdd.exe, iexplorer.exe (rather than iexplore.exe or explorer.exe)</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36</a:t>
            </a:fld>
            <a:endParaRPr lang="en-IE"/>
          </a:p>
        </p:txBody>
      </p:sp>
    </p:spTree>
    <p:extLst>
      <p:ext uri="{BB962C8B-B14F-4D97-AF65-F5344CB8AC3E}">
        <p14:creationId xmlns:p14="http://schemas.microsoft.com/office/powerpoint/2010/main" val="51094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ltLang="en-US" dirty="0" smtClean="0">
                <a:latin typeface="Arial" panose="020B0604020202020204" pitchFamily="34" charset="0"/>
              </a:rPr>
              <a:t>Reasons of use</a:t>
            </a:r>
          </a:p>
          <a:p>
            <a:pPr lvl="1"/>
            <a:r>
              <a:rPr lang="en-IE" altLang="en-US" dirty="0" smtClean="0">
                <a:latin typeface="Arial" panose="020B0604020202020204" pitchFamily="34" charset="0"/>
              </a:rPr>
              <a:t>Military</a:t>
            </a:r>
          </a:p>
          <a:p>
            <a:pPr lvl="2"/>
            <a:r>
              <a:rPr lang="en-IE" altLang="en-US" dirty="0" smtClean="0">
                <a:latin typeface="Arial" panose="020B0604020202020204" pitchFamily="34" charset="0"/>
              </a:rPr>
              <a:t>Breech of Computer Security</a:t>
            </a:r>
          </a:p>
          <a:p>
            <a:pPr lvl="3"/>
            <a:r>
              <a:rPr lang="en-IE" altLang="en-US" dirty="0" smtClean="0">
                <a:latin typeface="Arial" panose="020B0604020202020204" pitchFamily="34" charset="0"/>
              </a:rPr>
              <a:t>APT (criminal) vs APT (Nation State Actors) vs Hacktivism vs SaaS</a:t>
            </a:r>
          </a:p>
          <a:p>
            <a:pPr lvl="3"/>
            <a:r>
              <a:rPr lang="en-IE" altLang="en-US" dirty="0" smtClean="0">
                <a:latin typeface="Arial" panose="020B0604020202020204" pitchFamily="34" charset="0"/>
              </a:rPr>
              <a:t>Tweak defences</a:t>
            </a:r>
          </a:p>
          <a:p>
            <a:pPr lvl="3"/>
            <a:r>
              <a:rPr lang="en-IE" altLang="en-US" dirty="0" smtClean="0">
                <a:latin typeface="Arial" panose="020B0604020202020204" pitchFamily="34" charset="0"/>
              </a:rPr>
              <a:t>Coordinated evection</a:t>
            </a:r>
          </a:p>
          <a:p>
            <a:pPr lvl="3"/>
            <a:r>
              <a:rPr lang="en-IE" altLang="en-US" dirty="0" smtClean="0">
                <a:latin typeface="Arial" panose="020B0604020202020204" pitchFamily="34" charset="0"/>
              </a:rPr>
              <a:t>Break the cycle of persistence </a:t>
            </a:r>
          </a:p>
          <a:p>
            <a:pPr lvl="1"/>
            <a:r>
              <a:rPr lang="en-IE" altLang="en-US" dirty="0" smtClean="0">
                <a:latin typeface="Arial" panose="020B0604020202020204" pitchFamily="34" charset="0"/>
              </a:rPr>
              <a:t>Law Enforcement</a:t>
            </a:r>
          </a:p>
          <a:p>
            <a:pPr lvl="2"/>
            <a:r>
              <a:rPr lang="en-IE" altLang="en-US" dirty="0" smtClean="0">
                <a:latin typeface="Arial" panose="020B0604020202020204" pitchFamily="34" charset="0"/>
              </a:rPr>
              <a:t>White collar crimes:</a:t>
            </a:r>
          </a:p>
          <a:p>
            <a:pPr lvl="3"/>
            <a:r>
              <a:rPr lang="en-IE" altLang="en-US" dirty="0" smtClean="0">
                <a:latin typeface="Arial" panose="020B0604020202020204" pitchFamily="34" charset="0"/>
              </a:rPr>
              <a:t>Insider Trading</a:t>
            </a:r>
          </a:p>
          <a:p>
            <a:pPr lvl="2"/>
            <a:r>
              <a:rPr lang="en-IE" altLang="en-US" dirty="0" smtClean="0">
                <a:latin typeface="Arial" panose="020B0604020202020204" pitchFamily="34" charset="0"/>
              </a:rPr>
              <a:t>“Traditional” crimes:</a:t>
            </a:r>
          </a:p>
          <a:p>
            <a:pPr lvl="3"/>
            <a:r>
              <a:rPr lang="en-IE" altLang="en-US" dirty="0" smtClean="0">
                <a:latin typeface="Arial" panose="020B0604020202020204" pitchFamily="34" charset="0"/>
              </a:rPr>
              <a:t>Fraud / Theft / Burglary</a:t>
            </a:r>
          </a:p>
          <a:p>
            <a:pPr lvl="3"/>
            <a:r>
              <a:rPr lang="en-IE" altLang="en-US" dirty="0" smtClean="0">
                <a:latin typeface="Arial" panose="020B0604020202020204" pitchFamily="34" charset="0"/>
              </a:rPr>
              <a:t>Threats / Stalking / Obscenity</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Homicide / Suicide  State vs </a:t>
            </a:r>
            <a:r>
              <a:rPr lang="en-IE" altLang="en-US" i="1" dirty="0" smtClean="0">
                <a:latin typeface="Arial" panose="020B0604020202020204" pitchFamily="34" charset="0"/>
              </a:rPr>
              <a:t>Graham Dwyer 2015, for murder of </a:t>
            </a:r>
            <a:r>
              <a:rPr lang="en-IE" altLang="en-US" dirty="0" smtClean="0">
                <a:latin typeface="Arial" panose="020B0604020202020204" pitchFamily="34" charset="0"/>
              </a:rPr>
              <a:t>Elaine O'Hara . . . 2 month trial  “avalanche of circumstantial evidence”</a:t>
            </a:r>
          </a:p>
          <a:p>
            <a:pPr lvl="3"/>
            <a:endParaRPr lang="en-IE" altLang="en-US" dirty="0" smtClean="0">
              <a:latin typeface="Arial" panose="020B0604020202020204" pitchFamily="34" charset="0"/>
            </a:endParaRPr>
          </a:p>
          <a:p>
            <a:pPr lvl="2"/>
            <a:r>
              <a:rPr lang="en-IE" altLang="en-US" dirty="0" smtClean="0">
                <a:latin typeface="Arial" panose="020B0604020202020204" pitchFamily="34" charset="0"/>
              </a:rPr>
              <a:t>“Modern age”</a:t>
            </a:r>
          </a:p>
          <a:p>
            <a:pPr lvl="3"/>
            <a:r>
              <a:rPr lang="en-IE" altLang="en-US" dirty="0" smtClean="0">
                <a:latin typeface="Arial" panose="020B0604020202020204" pitchFamily="34" charset="0"/>
              </a:rPr>
              <a:t>Narcotics Investigations – Silk Road</a:t>
            </a:r>
          </a:p>
          <a:p>
            <a:pPr lvl="3"/>
            <a:r>
              <a:rPr lang="en-IE" altLang="en-US" dirty="0" smtClean="0">
                <a:latin typeface="Arial" panose="020B0604020202020204" pitchFamily="34" charset="0"/>
              </a:rPr>
              <a:t>Child Pornography / Sexual Assault</a:t>
            </a:r>
          </a:p>
          <a:p>
            <a:pPr lvl="3"/>
            <a:r>
              <a:rPr lang="en-IE" altLang="en-US" dirty="0" smtClean="0">
                <a:latin typeface="Arial" panose="020B0604020202020204" pitchFamily="34" charset="0"/>
              </a:rPr>
              <a:t>Identity Theft </a:t>
            </a:r>
          </a:p>
          <a:p>
            <a:pPr lvl="1"/>
            <a:r>
              <a:rPr lang="en-IE" altLang="en-US" dirty="0" smtClean="0">
                <a:latin typeface="Arial" panose="020B0604020202020204" pitchFamily="34" charset="0"/>
              </a:rPr>
              <a:t>Civil:</a:t>
            </a:r>
          </a:p>
          <a:p>
            <a:pPr lvl="2"/>
            <a:r>
              <a:rPr lang="en-IE" altLang="en-US" dirty="0" smtClean="0">
                <a:latin typeface="Arial" panose="020B0604020202020204" pitchFamily="34" charset="0"/>
              </a:rPr>
              <a:t>Corporate</a:t>
            </a:r>
          </a:p>
          <a:p>
            <a:pPr lvl="3"/>
            <a:r>
              <a:rPr lang="en-IE" altLang="en-US" dirty="0" smtClean="0">
                <a:latin typeface="Arial" panose="020B0604020202020204" pitchFamily="34" charset="0"/>
              </a:rPr>
              <a:t>Malware attacks</a:t>
            </a:r>
          </a:p>
          <a:p>
            <a:pPr lvl="4"/>
            <a:r>
              <a:rPr lang="en-IE" altLang="en-US" dirty="0" smtClean="0">
                <a:latin typeface="Arial" panose="020B0604020202020204" pitchFamily="34" charset="0"/>
              </a:rPr>
              <a:t>APT – consistent, relentless, hierarchical </a:t>
            </a:r>
          </a:p>
          <a:p>
            <a:pPr lvl="4"/>
            <a:r>
              <a:rPr lang="en-IE" altLang="en-US" dirty="0" smtClean="0">
                <a:latin typeface="Arial" panose="020B0604020202020204" pitchFamily="34" charset="0"/>
              </a:rPr>
              <a:t>Sophisticated – crime or hacktivism? </a:t>
            </a:r>
          </a:p>
          <a:p>
            <a:pPr lvl="4"/>
            <a:r>
              <a:rPr lang="en-IE" altLang="en-US" dirty="0" smtClean="0">
                <a:latin typeface="Arial" panose="020B0604020202020204" pitchFamily="34" charset="0"/>
              </a:rPr>
              <a:t>Generic – opportunistic, </a:t>
            </a:r>
          </a:p>
          <a:p>
            <a:pPr lvl="3"/>
            <a:r>
              <a:rPr lang="en-IE" altLang="en-US" dirty="0" smtClean="0">
                <a:latin typeface="Arial" panose="020B0604020202020204" pitchFamily="34" charset="0"/>
              </a:rPr>
              <a:t>Administrative Investigations</a:t>
            </a:r>
          </a:p>
          <a:p>
            <a:pPr lvl="4"/>
            <a:r>
              <a:rPr lang="en-IE" altLang="en-US" dirty="0" smtClean="0">
                <a:latin typeface="Arial" panose="020B0604020202020204" pitchFamily="34" charset="0"/>
              </a:rPr>
              <a:t>Sexual harassment</a:t>
            </a:r>
          </a:p>
          <a:p>
            <a:pPr lvl="4"/>
            <a:r>
              <a:rPr lang="en-IE" altLang="en-US" dirty="0" smtClean="0">
                <a:latin typeface="Arial" panose="020B0604020202020204" pitchFamily="34" charset="0"/>
              </a:rPr>
              <a:t>Bullying</a:t>
            </a:r>
          </a:p>
          <a:p>
            <a:pPr lvl="3"/>
            <a:r>
              <a:rPr lang="en-IE" altLang="en-US" dirty="0" smtClean="0">
                <a:latin typeface="Arial" panose="020B0604020202020204" pitchFamily="34" charset="0"/>
              </a:rPr>
              <a:t>Copyright Violation</a:t>
            </a:r>
          </a:p>
          <a:p>
            <a:pPr lvl="2"/>
            <a:r>
              <a:rPr lang="en-IE" altLang="en-US" dirty="0" smtClean="0">
                <a:latin typeface="Arial" panose="020B0604020202020204" pitchFamily="34" charset="0"/>
              </a:rPr>
              <a:t>Private</a:t>
            </a:r>
          </a:p>
          <a:p>
            <a:pPr lvl="3"/>
            <a:r>
              <a:rPr lang="en-IE" altLang="en-US" dirty="0" smtClean="0">
                <a:latin typeface="Arial" panose="020B0604020202020204" pitchFamily="34" charset="0"/>
              </a:rPr>
              <a:t>Divorce</a:t>
            </a:r>
          </a:p>
          <a:p>
            <a:pPr lvl="3"/>
            <a:r>
              <a:rPr lang="en-IE" altLang="en-US" dirty="0" smtClean="0">
                <a:latin typeface="Arial" panose="020B0604020202020204" pitchFamily="34" charset="0"/>
              </a:rPr>
              <a:t>Unlawful dismissal</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8</a:t>
            </a:fld>
            <a:endParaRPr lang="en-IE"/>
          </a:p>
        </p:txBody>
      </p:sp>
    </p:spTree>
    <p:extLst>
      <p:ext uri="{BB962C8B-B14F-4D97-AF65-F5344CB8AC3E}">
        <p14:creationId xmlns:p14="http://schemas.microsoft.com/office/powerpoint/2010/main" val="2851809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 you can</a:t>
            </a:r>
            <a:r>
              <a:rPr lang="en-IE" baseline="0" dirty="0" smtClean="0"/>
              <a:t> see our old friend RUNDLL32.exe . . . No, wait, what? </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37</a:t>
            </a:fld>
            <a:endParaRPr lang="en-IE"/>
          </a:p>
        </p:txBody>
      </p:sp>
    </p:spTree>
    <p:extLst>
      <p:ext uri="{BB962C8B-B14F-4D97-AF65-F5344CB8AC3E}">
        <p14:creationId xmlns:p14="http://schemas.microsoft.com/office/powerpoint/2010/main" val="2278697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 you can</a:t>
            </a:r>
            <a:r>
              <a:rPr lang="en-IE" baseline="0" dirty="0" smtClean="0"/>
              <a:t> see our old friend RUNDLL32.exe . . . No, wait, what? </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38</a:t>
            </a:fld>
            <a:endParaRPr lang="en-IE"/>
          </a:p>
        </p:txBody>
      </p:sp>
    </p:spTree>
    <p:extLst>
      <p:ext uri="{BB962C8B-B14F-4D97-AF65-F5344CB8AC3E}">
        <p14:creationId xmlns:p14="http://schemas.microsoft.com/office/powerpoint/2010/main" val="912128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ITS REPLICATING!!! </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40</a:t>
            </a:fld>
            <a:endParaRPr lang="en-IE"/>
          </a:p>
        </p:txBody>
      </p:sp>
    </p:spTree>
    <p:extLst>
      <p:ext uri="{BB962C8B-B14F-4D97-AF65-F5344CB8AC3E}">
        <p14:creationId xmlns:p14="http://schemas.microsoft.com/office/powerpoint/2010/main" val="697379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ITS REPLICATING!!! </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41</a:t>
            </a:fld>
            <a:endParaRPr lang="en-IE"/>
          </a:p>
        </p:txBody>
      </p:sp>
    </p:spTree>
    <p:extLst>
      <p:ext uri="{BB962C8B-B14F-4D97-AF65-F5344CB8AC3E}">
        <p14:creationId xmlns:p14="http://schemas.microsoft.com/office/powerpoint/2010/main" val="1138019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 we see the isolated image of the Process PID3320 and its child</a:t>
            </a:r>
            <a:r>
              <a:rPr lang="en-IE" baseline="0" dirty="0" smtClean="0"/>
              <a:t> processes, including the runddl32.exe and </a:t>
            </a:r>
            <a:r>
              <a:rPr lang="en-IE" baseline="0" dirty="0" err="1" smtClean="0"/>
              <a:t>childprocess</a:t>
            </a:r>
            <a:r>
              <a:rPr lang="en-IE" baseline="0" dirty="0" smtClean="0"/>
              <a:t> notepad.exe</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43</a:t>
            </a:fld>
            <a:endParaRPr lang="en-IE"/>
          </a:p>
        </p:txBody>
      </p:sp>
    </p:spTree>
    <p:extLst>
      <p:ext uri="{BB962C8B-B14F-4D97-AF65-F5344CB8AC3E}">
        <p14:creationId xmlns:p14="http://schemas.microsoft.com/office/powerpoint/2010/main" val="1116978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solidFill>
                  <a:schemeClr val="tx1"/>
                </a:solidFill>
              </a:rPr>
              <a:t>*MSDCSC is a common path utilized by </a:t>
            </a:r>
            <a:r>
              <a:rPr lang="en-US" altLang="en-US" dirty="0" err="1" smtClean="0">
                <a:solidFill>
                  <a:schemeClr val="tx1"/>
                </a:solidFill>
              </a:rPr>
              <a:t>DarkComet</a:t>
            </a:r>
            <a:r>
              <a:rPr lang="en-US" altLang="en-US" dirty="0" smtClean="0">
                <a:solidFill>
                  <a:schemeClr val="tx1"/>
                </a:solidFill>
              </a:rPr>
              <a:t>. Most likely a default path in the builder.</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45</a:t>
            </a:fld>
            <a:endParaRPr lang="en-IE"/>
          </a:p>
        </p:txBody>
      </p:sp>
    </p:spTree>
    <p:extLst>
      <p:ext uri="{BB962C8B-B14F-4D97-AF65-F5344CB8AC3E}">
        <p14:creationId xmlns:p14="http://schemas.microsoft.com/office/powerpoint/2010/main" val="3561379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altLang="en-US" dirty="0" smtClean="0">
                <a:latin typeface="Arial" panose="020B0604020202020204" pitchFamily="34" charset="0"/>
              </a:rPr>
              <a:t>Every process inherits an access token from the account </a:t>
            </a:r>
            <a:r>
              <a:rPr lang="en-IE" altLang="en-US" dirty="0" err="1" smtClean="0">
                <a:latin typeface="Arial" panose="020B0604020202020204" pitchFamily="34" charset="0"/>
              </a:rPr>
              <a:t>spawing</a:t>
            </a:r>
            <a:r>
              <a:rPr lang="en-IE" altLang="en-US" dirty="0" smtClean="0">
                <a:latin typeface="Arial" panose="020B0604020202020204" pitchFamily="34" charset="0"/>
              </a:rPr>
              <a:t> it. A token is a collection of security identifiers (SIDs) that describe user permissions and user groups. Most system processes use well known system accounts and security identifiers to perform their tasks.  In this case, runddl32.exe is spawned from the user account “</a:t>
            </a:r>
            <a:r>
              <a:rPr lang="en-IE" altLang="en-US" dirty="0" err="1" smtClean="0">
                <a:latin typeface="Arial" panose="020B0604020202020204" pitchFamily="34" charset="0"/>
              </a:rPr>
              <a:t>Tek</a:t>
            </a:r>
            <a:r>
              <a:rPr lang="en-IE" altLang="en-US" dirty="0" smtClean="0">
                <a:latin typeface="Arial" panose="020B0604020202020204" pitchFamily="34" charset="0"/>
              </a:rPr>
              <a:t> </a:t>
            </a:r>
            <a:r>
              <a:rPr lang="en-IE" altLang="en-US" dirty="0" err="1" smtClean="0">
                <a:latin typeface="Arial" panose="020B0604020202020204" pitchFamily="34" charset="0"/>
              </a:rPr>
              <a:t>Defense</a:t>
            </a:r>
            <a:r>
              <a:rPr lang="en-IE" altLang="en-US" dirty="0" smtClean="0">
                <a:latin typeface="Arial" panose="020B0604020202020204" pitchFamily="34" charset="0"/>
              </a:rPr>
              <a:t>”, as the site that provided the sample is </a:t>
            </a:r>
            <a:r>
              <a:rPr lang="en-IE" altLang="en-US" dirty="0" err="1" smtClean="0">
                <a:latin typeface="Arial" panose="020B0604020202020204" pitchFamily="34" charset="0"/>
              </a:rPr>
              <a:t>Tek</a:t>
            </a:r>
            <a:r>
              <a:rPr lang="en-IE" altLang="en-US" dirty="0" smtClean="0">
                <a:latin typeface="Arial" panose="020B0604020202020204" pitchFamily="34" charset="0"/>
              </a:rPr>
              <a:t> </a:t>
            </a:r>
            <a:r>
              <a:rPr lang="en-IE" altLang="en-US" dirty="0" err="1" smtClean="0">
                <a:latin typeface="Arial" panose="020B0604020202020204" pitchFamily="34" charset="0"/>
              </a:rPr>
              <a:t>Defense</a:t>
            </a:r>
            <a:r>
              <a:rPr lang="en-IE" altLang="en-US" dirty="0" smtClean="0">
                <a:latin typeface="Arial" panose="020B0604020202020204" pitchFamily="34" charset="0"/>
              </a:rPr>
              <a:t>, we can safely assume that it’s a user account on the machine/virtual instance the malware was detonated in</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46</a:t>
            </a:fld>
            <a:endParaRPr lang="en-IE"/>
          </a:p>
        </p:txBody>
      </p:sp>
    </p:spTree>
    <p:extLst>
      <p:ext uri="{BB962C8B-B14F-4D97-AF65-F5344CB8AC3E}">
        <p14:creationId xmlns:p14="http://schemas.microsoft.com/office/powerpoint/2010/main" val="3185866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S – indicates that the string that follows is a SID</a:t>
            </a:r>
          </a:p>
          <a:p>
            <a:r>
              <a:rPr lang="en-US" altLang="en-US" dirty="0" smtClean="0">
                <a:latin typeface="Arial" panose="020B0604020202020204" pitchFamily="34" charset="0"/>
              </a:rPr>
              <a:t>1 – Revision level for the type of SID (we’re still on the first revision)</a:t>
            </a:r>
          </a:p>
          <a:p>
            <a:r>
              <a:rPr lang="en-US" altLang="en-US" dirty="0" smtClean="0">
                <a:latin typeface="Arial" panose="020B0604020202020204" pitchFamily="34" charset="0"/>
              </a:rPr>
              <a:t>5- identifier authority (most typical, but you can also see (1) world authority or (3) creator authority</a:t>
            </a:r>
          </a:p>
          <a:p>
            <a:r>
              <a:rPr lang="en-US" altLang="en-US" dirty="0" smtClean="0">
                <a:latin typeface="Arial" panose="020B0604020202020204" pitchFamily="34" charset="0"/>
              </a:rPr>
              <a:t>Main block: unique identifier for a specific domain. Each domain in the enterprise will be assigned a unique number. each domain account will contain it.</a:t>
            </a:r>
          </a:p>
          <a:p>
            <a:r>
              <a:rPr lang="en-US" altLang="en-US" dirty="0" smtClean="0">
                <a:latin typeface="Arial" panose="020B0604020202020204" pitchFamily="34" charset="0"/>
              </a:rPr>
              <a:t>1000- the relative identifier (RID) for the account within that domain. Each account will have a unique RID within the domain.</a:t>
            </a:r>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47</a:t>
            </a:fld>
            <a:endParaRPr lang="en-IE"/>
          </a:p>
        </p:txBody>
      </p:sp>
    </p:spTree>
    <p:extLst>
      <p:ext uri="{BB962C8B-B14F-4D97-AF65-F5344CB8AC3E}">
        <p14:creationId xmlns:p14="http://schemas.microsoft.com/office/powerpoint/2010/main" val="2420491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smtClean="0">
                <a:latin typeface="Arial" panose="020B0604020202020204" pitchFamily="34" charset="0"/>
              </a:rPr>
              <a:t>Malfind</a:t>
            </a:r>
            <a:r>
              <a:rPr lang="en-US" altLang="en-US" dirty="0" smtClean="0">
                <a:latin typeface="Arial" panose="020B0604020202020204" pitchFamily="34" charset="0"/>
              </a:rPr>
              <a:t> was written by Michael Hale </a:t>
            </a:r>
            <a:r>
              <a:rPr lang="en-US" altLang="en-US" dirty="0" err="1" smtClean="0">
                <a:latin typeface="Arial" panose="020B0604020202020204" pitchFamily="34" charset="0"/>
              </a:rPr>
              <a:t>Ligh</a:t>
            </a:r>
            <a:r>
              <a:rPr lang="en-US" altLang="en-US" dirty="0" smtClean="0">
                <a:latin typeface="Arial" panose="020B0604020202020204" pitchFamily="34" charset="0"/>
              </a:rPr>
              <a:t> of the Malware Analysts Cookbook fame. . </a:t>
            </a:r>
            <a:r>
              <a:rPr lang="en-US" altLang="en-US" dirty="0" err="1" smtClean="0">
                <a:latin typeface="Arial" panose="020B0604020202020204" pitchFamily="34" charset="0"/>
              </a:rPr>
              <a:t>Realising</a:t>
            </a:r>
            <a:r>
              <a:rPr lang="en-US" altLang="en-US" dirty="0" smtClean="0">
                <a:latin typeface="Arial" panose="020B0604020202020204" pitchFamily="34" charset="0"/>
              </a:rPr>
              <a:t> that injected code tends to follow some very consistent rules when store in memory. , namely memory sections marked as “executable” and not including and associated mapped file on disk. Allows you to look t the initial part of the memory section in HEX and allows you to spot to MZ header for Portable Executable files or something else like shellcode. </a:t>
            </a:r>
          </a:p>
          <a:p>
            <a:endParaRPr lang="en-US" altLang="en-US" dirty="0" smtClean="0">
              <a:latin typeface="Arial" panose="020B0604020202020204" pitchFamily="34" charset="0"/>
            </a:endParaRPr>
          </a:p>
          <a:p>
            <a:r>
              <a:rPr lang="en-US" altLang="en-US" dirty="0" smtClean="0">
                <a:latin typeface="Arial" panose="020B0604020202020204" pitchFamily="34" charset="0"/>
              </a:rPr>
              <a:t>The command above will dump all the processes with injected code into a given directory. When it’s done, we’ll list all 24 files and sort them by size:</a:t>
            </a:r>
          </a:p>
          <a:p>
            <a:r>
              <a:rPr lang="en-US" altLang="en-US" dirty="0" smtClean="0">
                <a:latin typeface="Arial" panose="020B0604020202020204" pitchFamily="34" charset="0"/>
              </a:rPr>
              <a:t>What’s very interesting in here is that one sample with size 4096 Bytes was injected into multiple files, some of the are listed below:</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48</a:t>
            </a:fld>
            <a:endParaRPr lang="en-IE"/>
          </a:p>
        </p:txBody>
      </p:sp>
    </p:spTree>
    <p:extLst>
      <p:ext uri="{BB962C8B-B14F-4D97-AF65-F5344CB8AC3E}">
        <p14:creationId xmlns:p14="http://schemas.microsoft.com/office/powerpoint/2010/main" val="880238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Here you see some output</a:t>
            </a:r>
            <a:r>
              <a:rPr lang="en-US" altLang="en-US" baseline="0" dirty="0" smtClean="0">
                <a:latin typeface="Arial" panose="020B0604020202020204" pitchFamily="34" charset="0"/>
              </a:rPr>
              <a:t> of the </a:t>
            </a:r>
            <a:r>
              <a:rPr lang="en-US" altLang="en-US" baseline="0" dirty="0" err="1" smtClean="0">
                <a:latin typeface="Arial" panose="020B0604020202020204" pitchFamily="34" charset="0"/>
              </a:rPr>
              <a:t>malfind</a:t>
            </a:r>
            <a:r>
              <a:rPr lang="en-US" altLang="en-US" baseline="0" dirty="0" smtClean="0">
                <a:latin typeface="Arial" panose="020B0604020202020204" pitchFamily="34" charset="0"/>
              </a:rPr>
              <a:t> when piped into a text file. . . . </a:t>
            </a:r>
          </a:p>
          <a:p>
            <a:endParaRPr lang="en-US" altLang="en-US" baseline="0" dirty="0" smtClean="0">
              <a:latin typeface="Arial" panose="020B0604020202020204" pitchFamily="34" charset="0"/>
            </a:endParaRPr>
          </a:p>
          <a:p>
            <a:r>
              <a:rPr lang="en-US" altLang="en-US" baseline="0" dirty="0" smtClean="0">
                <a:latin typeface="Arial" panose="020B0604020202020204" pitchFamily="34" charset="0"/>
              </a:rPr>
              <a:t>You can see </a:t>
            </a:r>
            <a:r>
              <a:rPr lang="en-US" altLang="en-US" baseline="0" dirty="0" err="1" smtClean="0">
                <a:latin typeface="Arial" panose="020B0604020202020204" pitchFamily="34" charset="0"/>
              </a:rPr>
              <a:t>mutex’s</a:t>
            </a:r>
            <a:r>
              <a:rPr lang="en-US" altLang="en-US" baseline="0" dirty="0" smtClean="0">
                <a:latin typeface="Arial" panose="020B0604020202020204" pitchFamily="34" charset="0"/>
              </a:rPr>
              <a:t> being referenced on the right,   user32.dll. . . </a:t>
            </a:r>
            <a:endParaRPr lang="en-US"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49</a:t>
            </a:fld>
            <a:endParaRPr lang="en-IE"/>
          </a:p>
        </p:txBody>
      </p:sp>
    </p:spTree>
    <p:extLst>
      <p:ext uri="{BB962C8B-B14F-4D97-AF65-F5344CB8AC3E}">
        <p14:creationId xmlns:p14="http://schemas.microsoft.com/office/powerpoint/2010/main" val="56192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i="1" dirty="0" smtClean="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Locard’s</a:t>
            </a:r>
            <a:r>
              <a:rPr lang="en-US" dirty="0" smtClean="0"/>
              <a:t> Principle of Exchange: “Every contact leaves a trace”</a:t>
            </a:r>
          </a:p>
          <a:p>
            <a:pPr marL="0" marR="0" lvl="2" indent="0" algn="l" defTabSz="914400" rtl="0" eaLnBrk="1" fontAlgn="auto" latinLnBrk="0" hangingPunct="1">
              <a:lnSpc>
                <a:spcPct val="100000"/>
              </a:lnSpc>
              <a:spcBef>
                <a:spcPts val="0"/>
              </a:spcBef>
              <a:spcAft>
                <a:spcPts val="0"/>
              </a:spcAft>
              <a:buClrTx/>
              <a:buSzTx/>
              <a:buFontTx/>
              <a:buNone/>
              <a:tabLst/>
              <a:defRPr/>
            </a:pPr>
            <a:r>
              <a:rPr lang="en-IE" dirty="0" smtClean="0">
                <a:ea typeface="ＭＳ Ｐゴシック" pitchFamily="-65" charset="-128"/>
              </a:rPr>
              <a:t>“…when a person commits a crime something is always left at the scene of the crime that was not present when the person arrived”</a:t>
            </a:r>
          </a:p>
          <a:p>
            <a:endParaRPr lang="en-US" altLang="en-US" i="1" dirty="0" smtClean="0">
              <a:latin typeface="Arial" panose="020B0604020202020204" pitchFamily="34" charset="0"/>
            </a:endParaRPr>
          </a:p>
          <a:p>
            <a:endParaRPr lang="en-US" altLang="en-US" i="1" dirty="0" smtClean="0">
              <a:latin typeface="Arial" panose="020B0604020202020204" pitchFamily="34" charset="0"/>
            </a:endParaRPr>
          </a:p>
          <a:p>
            <a:endParaRPr lang="en-US" altLang="en-US" i="1" dirty="0" smtClean="0">
              <a:latin typeface="Arial" panose="020B0604020202020204" pitchFamily="34" charset="0"/>
            </a:endParaRPr>
          </a:p>
          <a:p>
            <a:r>
              <a:rPr lang="en-US" altLang="en-US" i="1" dirty="0" smtClean="0">
                <a:latin typeface="Arial" panose="020B0604020202020204" pitchFamily="34" charset="0"/>
              </a:rPr>
              <a:t>April 2015</a:t>
            </a:r>
            <a:br>
              <a:rPr lang="en-US" altLang="en-US" i="1" dirty="0" smtClean="0">
                <a:latin typeface="Arial" panose="020B0604020202020204" pitchFamily="34" charset="0"/>
              </a:rPr>
            </a:br>
            <a:endParaRPr lang="en-US" altLang="en-US" i="1" dirty="0" smtClean="0">
              <a:latin typeface="Arial" panose="020B0604020202020204" pitchFamily="34" charset="0"/>
            </a:endParaRPr>
          </a:p>
          <a:p>
            <a:r>
              <a:rPr lang="en-US" altLang="en-US" b="0" i="0" dirty="0" smtClean="0">
                <a:latin typeface="Arial" panose="020B0604020202020204" pitchFamily="34" charset="0"/>
              </a:rPr>
              <a:t>The Justice Department and FBI have formally acknowledged that nearly every examiner in an elite FBI forensic unit gave flawed testimony in almost all trials in which they offered evidence against criminal defendants over more than a two-decade period before 2000.</a:t>
            </a:r>
          </a:p>
          <a:p>
            <a:r>
              <a:rPr lang="en-US" altLang="en-US" b="0" i="0" dirty="0" smtClean="0">
                <a:latin typeface="Arial" panose="020B0604020202020204" pitchFamily="34" charset="0"/>
              </a:rPr>
              <a:t> </a:t>
            </a:r>
          </a:p>
          <a:p>
            <a:r>
              <a:rPr lang="en-US" altLang="en-US" b="0" i="0" dirty="0" smtClean="0">
                <a:latin typeface="Arial" panose="020B0604020202020204" pitchFamily="34" charset="0"/>
              </a:rPr>
              <a:t>Of 28 examiners with the FBI Laboratory’s microscopic hair comparison unit, 26 overstated forensic matches in ways that favored prosecutors in more than 95 percent of the 268 trials reviewed so far, according to the National Association of Criminal Defense Lawyers (NACDL) and the Innocence Project, which are assisting the government with the country’s largest post-conviction review of questioned forensic evidence.</a:t>
            </a:r>
          </a:p>
          <a:p>
            <a:endParaRPr lang="en-US" altLang="en-US" b="0" i="0" dirty="0" smtClean="0">
              <a:latin typeface="Arial" panose="020B0604020202020204" pitchFamily="34" charset="0"/>
            </a:endParaRPr>
          </a:p>
          <a:p>
            <a:r>
              <a:rPr lang="en-US" altLang="en-US" b="0" i="0" dirty="0" smtClean="0">
                <a:latin typeface="Arial" panose="020B0604020202020204" pitchFamily="34" charset="0"/>
              </a:rPr>
              <a:t>32 people had been sent to death row, of those 14 had either been executed or died in prison</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9</a:t>
            </a:fld>
            <a:endParaRPr lang="en-IE"/>
          </a:p>
        </p:txBody>
      </p:sp>
    </p:spTree>
    <p:extLst>
      <p:ext uri="{BB962C8B-B14F-4D97-AF65-F5344CB8AC3E}">
        <p14:creationId xmlns:p14="http://schemas.microsoft.com/office/powerpoint/2010/main" val="2978495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And here a reference to the </a:t>
            </a:r>
            <a:r>
              <a:rPr lang="en-US" altLang="en-US" dirty="0" err="1" smtClean="0">
                <a:latin typeface="Arial" panose="020B0604020202020204" pitchFamily="34" charset="0"/>
              </a:rPr>
              <a:t>filepath</a:t>
            </a:r>
            <a:r>
              <a:rPr lang="en-US" altLang="en-US" dirty="0" smtClean="0">
                <a:latin typeface="Arial" panose="020B0604020202020204" pitchFamily="34" charset="0"/>
              </a:rPr>
              <a:t> of </a:t>
            </a:r>
            <a:r>
              <a:rPr lang="en-US" altLang="en-US" dirty="0" err="1" smtClean="0">
                <a:latin typeface="Arial" panose="020B0604020202020204" pitchFamily="34" charset="0"/>
              </a:rPr>
              <a:t>notepad.exe’s</a:t>
            </a:r>
            <a:r>
              <a:rPr lang="en-US" altLang="en-US" dirty="0" smtClean="0">
                <a:latin typeface="Arial" panose="020B0604020202020204" pitchFamily="34" charset="0"/>
              </a:rPr>
              <a:t> parent file.</a:t>
            </a:r>
            <a:r>
              <a:rPr lang="en-US" altLang="en-US" baseline="0" dirty="0" smtClean="0">
                <a:latin typeface="Arial" panose="020B0604020202020204" pitchFamily="34" charset="0"/>
              </a:rPr>
              <a:t> . . For persistence perhaps? </a:t>
            </a:r>
          </a:p>
          <a:p>
            <a:r>
              <a:rPr lang="en-US" altLang="en-US" baseline="0" dirty="0" smtClean="0">
                <a:latin typeface="Arial" panose="020B0604020202020204" pitchFamily="34" charset="0"/>
              </a:rPr>
              <a:t>Either way, it suggests that we need to further investigate this lead. </a:t>
            </a:r>
            <a:endParaRPr lang="en-US"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50</a:t>
            </a:fld>
            <a:endParaRPr lang="en-IE"/>
          </a:p>
        </p:txBody>
      </p:sp>
    </p:spTree>
    <p:extLst>
      <p:ext uri="{BB962C8B-B14F-4D97-AF65-F5344CB8AC3E}">
        <p14:creationId xmlns:p14="http://schemas.microsoft.com/office/powerpoint/2010/main" val="3155043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ltLang="en-US" dirty="0" smtClean="0">
              <a:latin typeface="Arial" panose="020B0604020202020204" pitchFamily="34" charset="0"/>
            </a:endParaRPr>
          </a:p>
          <a:p>
            <a:r>
              <a:rPr lang="en-US" altLang="en-US" dirty="0" err="1" smtClean="0">
                <a:latin typeface="Arial" panose="020B0604020202020204" pitchFamily="34" charset="0"/>
              </a:rPr>
              <a:t>Ldrmodules</a:t>
            </a:r>
            <a:r>
              <a:rPr lang="en-US" altLang="en-US" dirty="0" smtClean="0">
                <a:latin typeface="Arial" panose="020B0604020202020204" pitchFamily="34" charset="0"/>
              </a:rPr>
              <a:t> will again give you Process ID, process name and base offset (location in memory image), mapped path and a slew of other bit of useful data</a:t>
            </a:r>
          </a:p>
          <a:p>
            <a:endParaRPr lang="en-US" altLang="en-US" dirty="0" smtClean="0">
              <a:latin typeface="Arial" panose="020B0604020202020204" pitchFamily="34" charset="0"/>
            </a:endParaRPr>
          </a:p>
          <a:p>
            <a:r>
              <a:rPr lang="en-US" altLang="en-US" dirty="0" smtClean="0">
                <a:latin typeface="Arial" panose="020B0604020202020204" pitchFamily="34" charset="0"/>
              </a:rPr>
              <a:t>Interestingly, two potential</a:t>
            </a:r>
            <a:r>
              <a:rPr lang="en-US" altLang="en-US" baseline="0" dirty="0" smtClean="0">
                <a:latin typeface="Arial" panose="020B0604020202020204" pitchFamily="34" charset="0"/>
              </a:rPr>
              <a:t> entries were returned with no path information. </a:t>
            </a:r>
          </a:p>
          <a:p>
            <a:endParaRPr lang="en-US" altLang="en-US" baseline="0" dirty="0" smtClean="0">
              <a:latin typeface="Arial" panose="020B0604020202020204" pitchFamily="34" charset="0"/>
            </a:endParaRPr>
          </a:p>
          <a:p>
            <a:r>
              <a:rPr lang="en-US" altLang="en-US" baseline="0" dirty="0" smtClean="0">
                <a:latin typeface="Arial" panose="020B0604020202020204" pitchFamily="34" charset="0"/>
              </a:rPr>
              <a:t>This commonly means that the DLLS do not exist on the disk, and they were injected from memory into the process. </a:t>
            </a:r>
          </a:p>
          <a:p>
            <a:endParaRPr lang="en-US" altLang="en-US" baseline="0" dirty="0" smtClean="0">
              <a:latin typeface="Arial" panose="020B0604020202020204" pitchFamily="34" charset="0"/>
            </a:endParaRPr>
          </a:p>
          <a:p>
            <a:r>
              <a:rPr lang="en-US" altLang="en-US" baseline="0" dirty="0" smtClean="0">
                <a:latin typeface="Arial" panose="020B0604020202020204" pitchFamily="34" charset="0"/>
              </a:rPr>
              <a:t>By not writing to disk, malware can attempt to evade anti-virus and forensic analysis of persistent memory. </a:t>
            </a:r>
            <a:endParaRPr lang="en-US"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51</a:t>
            </a:fld>
            <a:endParaRPr lang="en-IE"/>
          </a:p>
        </p:txBody>
      </p:sp>
    </p:spTree>
    <p:extLst>
      <p:ext uri="{BB962C8B-B14F-4D97-AF65-F5344CB8AC3E}">
        <p14:creationId xmlns:p14="http://schemas.microsoft.com/office/powerpoint/2010/main" val="702841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Whats</a:t>
            </a:r>
            <a:r>
              <a:rPr lang="en-IE" dirty="0" smtClean="0"/>
              <a:t> next?</a:t>
            </a:r>
          </a:p>
          <a:p>
            <a:endParaRPr lang="en-IE" dirty="0" smtClean="0"/>
          </a:p>
          <a:p>
            <a:r>
              <a:rPr lang="en-IE" baseline="0" dirty="0" smtClean="0"/>
              <a:t>(application programming interface)</a:t>
            </a:r>
            <a:r>
              <a:rPr lang="en-US" sz="1200" b="0" i="0" kern="1200" dirty="0" smtClean="0">
                <a:solidFill>
                  <a:schemeClr val="tx1"/>
                </a:solidFill>
                <a:effectLst/>
                <a:latin typeface="+mn-lt"/>
                <a:ea typeface="+mn-ea"/>
                <a:cs typeface="+mn-cs"/>
              </a:rPr>
              <a:t> A language and message format used by an application program to communicate with the operating system or some other control program such as a database management system (DBMS) or communications protocol.</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Rootkits: </a:t>
            </a:r>
            <a:r>
              <a:rPr lang="en-IE" dirty="0" err="1" smtClean="0"/>
              <a:t>psxview</a:t>
            </a:r>
            <a:r>
              <a:rPr lang="en-IE" dirty="0" smtClean="0"/>
              <a:t>,</a:t>
            </a:r>
            <a:r>
              <a:rPr lang="en-IE" baseline="0" dirty="0" smtClean="0"/>
              <a:t> </a:t>
            </a:r>
            <a:r>
              <a:rPr lang="en-IE" baseline="0" dirty="0" err="1" smtClean="0"/>
              <a:t>modscan</a:t>
            </a:r>
            <a:r>
              <a:rPr lang="en-IE" baseline="0" dirty="0" smtClean="0"/>
              <a:t>, </a:t>
            </a:r>
            <a:r>
              <a:rPr lang="en-IE" baseline="0" dirty="0" err="1" smtClean="0"/>
              <a:t>apihooks</a:t>
            </a:r>
            <a:r>
              <a:rPr lang="en-IE" baseline="0" dirty="0" smtClean="0"/>
              <a:t> . . . In </a:t>
            </a:r>
            <a:r>
              <a:rPr lang="en-IE" baseline="0" dirty="0" err="1" smtClean="0"/>
              <a:t>psxvview</a:t>
            </a:r>
            <a:r>
              <a:rPr lang="en-IE" baseline="0" dirty="0" smtClean="0"/>
              <a:t> you can find hidden processes, </a:t>
            </a:r>
            <a:r>
              <a:rPr lang="en-IE" baseline="0" dirty="0" err="1" smtClean="0"/>
              <a:t>apihooks</a:t>
            </a:r>
            <a:r>
              <a:rPr lang="en-IE" baseline="0" dirty="0" smtClean="0"/>
              <a:t> can help spot Clipboard, keyboard and font APIs/Hooks </a:t>
            </a:r>
          </a:p>
          <a:p>
            <a:r>
              <a:rPr lang="en-IE" dirty="0" err="1" smtClean="0"/>
              <a:t>Ssdt</a:t>
            </a:r>
            <a:r>
              <a:rPr lang="en-IE" dirty="0" smtClean="0"/>
              <a:t> helps you find </a:t>
            </a:r>
            <a:r>
              <a:rPr lang="en-IE" dirty="0" err="1" smtClean="0"/>
              <a:t>ssdt</a:t>
            </a:r>
            <a:r>
              <a:rPr lang="en-IE" baseline="0" dirty="0" smtClean="0"/>
              <a:t> hooks that hide registry keys, values, hides whole files and directories. </a:t>
            </a:r>
          </a:p>
          <a:p>
            <a:endParaRPr lang="en-IE" baseline="0" dirty="0" smtClean="0"/>
          </a:p>
          <a:p>
            <a:r>
              <a:rPr lang="en-IE" baseline="0" dirty="0" smtClean="0"/>
              <a:t>Processes and drivers: </a:t>
            </a:r>
            <a:r>
              <a:rPr lang="en-IE" baseline="0" dirty="0" err="1" smtClean="0"/>
              <a:t>dlldump</a:t>
            </a:r>
            <a:r>
              <a:rPr lang="en-IE" baseline="0" dirty="0" smtClean="0"/>
              <a:t>, </a:t>
            </a:r>
            <a:r>
              <a:rPr lang="en-IE" baseline="0" dirty="0" err="1" smtClean="0"/>
              <a:t>procdump</a:t>
            </a:r>
            <a:r>
              <a:rPr lang="en-IE" baseline="0" dirty="0" smtClean="0"/>
              <a:t>, </a:t>
            </a:r>
            <a:r>
              <a:rPr lang="en-IE" baseline="0" dirty="0" err="1" smtClean="0"/>
              <a:t>memdump</a:t>
            </a:r>
            <a:endParaRPr lang="en-IE" baseline="0" dirty="0" smtClean="0"/>
          </a:p>
          <a:p>
            <a:endParaRPr lang="en-IE" baseline="0" dirty="0" smtClean="0"/>
          </a:p>
          <a:p>
            <a:r>
              <a:rPr lang="en-IE" baseline="0" dirty="0" err="1" smtClean="0"/>
              <a:t>Filescan</a:t>
            </a:r>
            <a:r>
              <a:rPr lang="en-IE" baseline="0" dirty="0" smtClean="0"/>
              <a:t> and </a:t>
            </a:r>
            <a:r>
              <a:rPr lang="en-IE" baseline="0" dirty="0" err="1" smtClean="0"/>
              <a:t>dumpfiles</a:t>
            </a:r>
            <a:r>
              <a:rPr lang="en-IE" baseline="0" dirty="0" smtClean="0"/>
              <a:t> can carve out files from </a:t>
            </a:r>
            <a:r>
              <a:rPr lang="en-IE" baseline="0" dirty="0" err="1" smtClean="0"/>
              <a:t>usbs</a:t>
            </a:r>
            <a:r>
              <a:rPr lang="en-IE" baseline="0" dirty="0" smtClean="0"/>
              <a:t> no longer attached. </a:t>
            </a:r>
          </a:p>
          <a:p>
            <a:endParaRPr lang="en-IE" baseline="0" dirty="0" smtClean="0"/>
          </a:p>
          <a:p>
            <a:r>
              <a:rPr lang="en-IE" baseline="0" dirty="0" smtClean="0"/>
              <a:t>Registry: </a:t>
            </a:r>
            <a:r>
              <a:rPr lang="en-IE" baseline="0" dirty="0" err="1" smtClean="0"/>
              <a:t>hivelist</a:t>
            </a:r>
            <a:r>
              <a:rPr lang="en-IE" baseline="0" dirty="0" smtClean="0"/>
              <a:t>, </a:t>
            </a:r>
            <a:r>
              <a:rPr lang="en-IE" baseline="0" dirty="0" err="1" smtClean="0"/>
              <a:t>hivedump</a:t>
            </a:r>
            <a:r>
              <a:rPr lang="en-IE" baseline="0" dirty="0" smtClean="0"/>
              <a:t>, </a:t>
            </a:r>
            <a:r>
              <a:rPr lang="en-IE" baseline="0" dirty="0" err="1" smtClean="0"/>
              <a:t>hashdump</a:t>
            </a:r>
            <a:r>
              <a:rPr lang="en-IE" baseline="0" dirty="0" smtClean="0"/>
              <a:t> (pull hashes from the SAM database)   </a:t>
            </a:r>
            <a:r>
              <a:rPr lang="en-IE" baseline="0" dirty="0" err="1" smtClean="0"/>
              <a:t>mimikatz</a:t>
            </a:r>
            <a:r>
              <a:rPr lang="en-IE" baseline="0" dirty="0" smtClean="0"/>
              <a:t> (dump </a:t>
            </a:r>
            <a:r>
              <a:rPr lang="en-IE" baseline="0" dirty="0" err="1" smtClean="0"/>
              <a:t>cleartext</a:t>
            </a:r>
            <a:r>
              <a:rPr lang="en-IE" baseline="0" dirty="0" smtClean="0"/>
              <a:t> passwords from lsass.exe process</a:t>
            </a:r>
          </a:p>
          <a:p>
            <a:endParaRPr lang="en-IE" baseline="0" dirty="0" smtClean="0"/>
          </a:p>
          <a:p>
            <a:endParaRPr lang="en-IE" baseline="0" dirty="0" smtClean="0"/>
          </a:p>
          <a:p>
            <a:endParaRPr lang="en-IE" dirty="0" smtClean="0"/>
          </a:p>
        </p:txBody>
      </p:sp>
      <p:sp>
        <p:nvSpPr>
          <p:cNvPr id="4" name="Slide Number Placeholder 3"/>
          <p:cNvSpPr>
            <a:spLocks noGrp="1"/>
          </p:cNvSpPr>
          <p:nvPr>
            <p:ph type="sldNum" sz="quarter" idx="10"/>
          </p:nvPr>
        </p:nvSpPr>
        <p:spPr/>
        <p:txBody>
          <a:bodyPr/>
          <a:lstStyle/>
          <a:p>
            <a:fld id="{4B4D5900-48FF-4193-88D0-C382592B1168}" type="slidenum">
              <a:rPr lang="en-IE" smtClean="0"/>
              <a:t>52</a:t>
            </a:fld>
            <a:endParaRPr lang="en-IE"/>
          </a:p>
        </p:txBody>
      </p:sp>
    </p:spTree>
    <p:extLst>
      <p:ext uri="{BB962C8B-B14F-4D97-AF65-F5344CB8AC3E}">
        <p14:creationId xmlns:p14="http://schemas.microsoft.com/office/powerpoint/2010/main" val="2923163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As</a:t>
            </a:r>
            <a:r>
              <a:rPr lang="en-IE" baseline="0" dirty="0" smtClean="0"/>
              <a:t> you go through the major areas, you ensure to document everything, including the reasons why you switch from one file to examine to the next, how you pivoted from one to the other, and so on. </a:t>
            </a:r>
          </a:p>
          <a:p>
            <a:r>
              <a:rPr lang="en-IE" baseline="0" dirty="0" smtClean="0"/>
              <a:t>You’re constantly submitting suspicious files you’ve carved out to your reverse engineering team, passing potential IOC’s to your network team who’ll use tools like </a:t>
            </a:r>
            <a:r>
              <a:rPr lang="en-IE" baseline="0" dirty="0" err="1" smtClean="0"/>
              <a:t>Splunk</a:t>
            </a:r>
            <a:r>
              <a:rPr lang="en-IE" baseline="0" dirty="0" smtClean="0"/>
              <a:t> to trawl through TB’s of logs to help find other compromised machines, to assist you in discovering lateral movement. Etc. </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53</a:t>
            </a:fld>
            <a:endParaRPr lang="en-IE"/>
          </a:p>
        </p:txBody>
      </p:sp>
    </p:spTree>
    <p:extLst>
      <p:ext uri="{BB962C8B-B14F-4D97-AF65-F5344CB8AC3E}">
        <p14:creationId xmlns:p14="http://schemas.microsoft.com/office/powerpoint/2010/main" val="2081301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 you see how you gather</a:t>
            </a:r>
            <a:r>
              <a:rPr lang="en-IE" baseline="0" dirty="0" smtClean="0"/>
              <a:t> all those segments and create a super timeline documenting every command issued, file modified from the image you’ve captured. </a:t>
            </a:r>
          </a:p>
        </p:txBody>
      </p:sp>
      <p:sp>
        <p:nvSpPr>
          <p:cNvPr id="4" name="Slide Number Placeholder 3"/>
          <p:cNvSpPr>
            <a:spLocks noGrp="1"/>
          </p:cNvSpPr>
          <p:nvPr>
            <p:ph type="sldNum" sz="quarter" idx="10"/>
          </p:nvPr>
        </p:nvSpPr>
        <p:spPr/>
        <p:txBody>
          <a:bodyPr/>
          <a:lstStyle/>
          <a:p>
            <a:fld id="{4B4D5900-48FF-4193-88D0-C382592B1168}" type="slidenum">
              <a:rPr lang="en-IE" smtClean="0"/>
              <a:t>54</a:t>
            </a:fld>
            <a:endParaRPr lang="en-IE"/>
          </a:p>
        </p:txBody>
      </p:sp>
    </p:spTree>
    <p:extLst>
      <p:ext uri="{BB962C8B-B14F-4D97-AF65-F5344CB8AC3E}">
        <p14:creationId xmlns:p14="http://schemas.microsoft.com/office/powerpoint/2010/main" val="72614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baseline="0" dirty="0" smtClean="0"/>
              <a:t>Though it can initially seem overwhelming , with an excel sheet with literally hundreds of thousands of events recorded… at least they’re colour coordinated. </a:t>
            </a:r>
            <a:endParaRPr lang="en-IE" dirty="0" smtClean="0"/>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55</a:t>
            </a:fld>
            <a:endParaRPr lang="en-IE"/>
          </a:p>
        </p:txBody>
      </p:sp>
    </p:spTree>
    <p:extLst>
      <p:ext uri="{BB962C8B-B14F-4D97-AF65-F5344CB8AC3E}">
        <p14:creationId xmlns:p14="http://schemas.microsoft.com/office/powerpoint/2010/main" val="2483058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57</a:t>
            </a:fld>
            <a:endParaRPr lang="en-IE"/>
          </a:p>
        </p:txBody>
      </p:sp>
    </p:spTree>
    <p:extLst>
      <p:ext uri="{BB962C8B-B14F-4D97-AF65-F5344CB8AC3E}">
        <p14:creationId xmlns:p14="http://schemas.microsoft.com/office/powerpoint/2010/main" val="399828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IE" altLang="en-US" dirty="0" smtClean="0">
                <a:latin typeface="Arial" panose="020B0604020202020204" pitchFamily="34" charset="0"/>
              </a:rPr>
              <a:t>Costs of obtaining and preserving data in production environment</a:t>
            </a:r>
          </a:p>
          <a:p>
            <a:pPr lvl="2"/>
            <a:endParaRPr lang="en-IE" altLang="en-US" dirty="0" smtClean="0">
              <a:latin typeface="Arial" panose="020B0604020202020204" pitchFamily="34" charset="0"/>
            </a:endParaRPr>
          </a:p>
          <a:p>
            <a:pPr lvl="2"/>
            <a:r>
              <a:rPr lang="en-IE" altLang="en-US" dirty="0" smtClean="0">
                <a:latin typeface="Arial" panose="020B0604020202020204" pitchFamily="34" charset="0"/>
              </a:rPr>
              <a:t>Data can be volatile, encrypted, obfuscated / interfered with before obtained requiring an</a:t>
            </a:r>
            <a:r>
              <a:rPr lang="en-IE" altLang="en-US" baseline="0" dirty="0" smtClean="0">
                <a:latin typeface="Arial" panose="020B0604020202020204" pitchFamily="34" charset="0"/>
              </a:rPr>
              <a:t> expert level to identify and retrieve </a:t>
            </a:r>
            <a:endParaRPr lang="en-IE" altLang="en-US" dirty="0" smtClean="0">
              <a:latin typeface="Arial" panose="020B0604020202020204" pitchFamily="34" charset="0"/>
            </a:endParaRPr>
          </a:p>
          <a:p>
            <a:pPr lvl="2"/>
            <a:endParaRPr lang="en-IE" altLang="en-US" dirty="0" smtClean="0">
              <a:latin typeface="Arial" panose="020B0604020202020204" pitchFamily="34" charset="0"/>
            </a:endParaRPr>
          </a:p>
          <a:p>
            <a:pPr lvl="2"/>
            <a:r>
              <a:rPr lang="en-IE" altLang="en-US" dirty="0" smtClean="0">
                <a:latin typeface="Arial" panose="020B0604020202020204" pitchFamily="34" charset="0"/>
              </a:rPr>
              <a:t>Chain of custody – easily altered if not handled properly</a:t>
            </a:r>
          </a:p>
          <a:p>
            <a:pPr lvl="2"/>
            <a:endParaRPr lang="en-IE" altLang="en-US" dirty="0" smtClean="0">
              <a:latin typeface="Arial" panose="020B0604020202020204" pitchFamily="34" charset="0"/>
            </a:endParaRPr>
          </a:p>
          <a:p>
            <a:pPr lvl="2"/>
            <a:r>
              <a:rPr lang="en-IE" altLang="en-US" dirty="0" smtClean="0">
                <a:latin typeface="Arial" panose="020B0604020202020204" pitchFamily="34" charset="0"/>
              </a:rPr>
              <a:t>Legal practitioners ideally need to have some technical understanding. Again, examiners are used to hearing “I feel confident that” or “the science seems to show”. . . Not used to “there is only one interpretation” or “No, you are wrong”</a:t>
            </a: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10</a:t>
            </a:fld>
            <a:endParaRPr lang="en-IE"/>
          </a:p>
        </p:txBody>
      </p:sp>
    </p:spTree>
    <p:extLst>
      <p:ext uri="{BB962C8B-B14F-4D97-AF65-F5344CB8AC3E}">
        <p14:creationId xmlns:p14="http://schemas.microsoft.com/office/powerpoint/2010/main" val="333961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Volatile: any data that is stored in memory or exist in transit and will be lost when the computer is turned off. Volatile data might be key evidence, so it is important that if the computer is on at the scene of the crime it remain on. </a:t>
            </a:r>
          </a:p>
          <a:p>
            <a:endParaRPr lang="en-US" dirty="0" smtClean="0"/>
          </a:p>
          <a:p>
            <a:r>
              <a:rPr lang="en-US" dirty="0" smtClean="0"/>
              <a:t>Persistent: that data which is stored on a hard drive or another medium and is preserved when the computer is turned off.</a:t>
            </a:r>
          </a:p>
          <a:p>
            <a:endParaRPr lang="en-US" dirty="0" smtClean="0"/>
          </a:p>
          <a:p>
            <a:r>
              <a:rPr lang="en-US" dirty="0" smtClean="0"/>
              <a:t>Traditionally go for persistent </a:t>
            </a:r>
          </a:p>
          <a:p>
            <a:r>
              <a:rPr lang="en-US" dirty="0" smtClean="0"/>
              <a:t>Turn off machine </a:t>
            </a:r>
          </a:p>
          <a:p>
            <a:r>
              <a:rPr lang="en-US" dirty="0" smtClean="0"/>
              <a:t>Slow painful process</a:t>
            </a:r>
          </a:p>
          <a:p>
            <a:r>
              <a:rPr lang="en-US" dirty="0" smtClean="0"/>
              <a:t>Modern approach is volatile</a:t>
            </a:r>
          </a:p>
          <a:p>
            <a:r>
              <a:rPr lang="en-US" dirty="0" smtClean="0"/>
              <a:t>Volatility</a:t>
            </a:r>
          </a:p>
          <a:p>
            <a:r>
              <a:rPr lang="en-US" dirty="0" smtClean="0"/>
              <a:t>Fast and dirty</a:t>
            </a:r>
          </a:p>
          <a:p>
            <a:r>
              <a:rPr lang="en-US" dirty="0" smtClean="0"/>
              <a:t>New threats caught</a:t>
            </a:r>
          </a:p>
          <a:p>
            <a:endParaRPr lang="en-US" dirty="0" smtClean="0"/>
          </a:p>
          <a:p>
            <a:r>
              <a:rPr lang="en-US" dirty="0" smtClean="0"/>
              <a:t>OS artifacts</a:t>
            </a:r>
          </a:p>
          <a:p>
            <a:r>
              <a:rPr lang="en-US" dirty="0" smtClean="0"/>
              <a:t>Account usage, Program execution, Deleted files, Browser Usage</a:t>
            </a:r>
          </a:p>
          <a:p>
            <a:r>
              <a:rPr lang="en-US" dirty="0" smtClean="0"/>
              <a:t>Network artifacts</a:t>
            </a:r>
          </a:p>
          <a:p>
            <a:r>
              <a:rPr lang="en-US" dirty="0" smtClean="0"/>
              <a:t>Ports, Protocols</a:t>
            </a:r>
          </a:p>
          <a:p>
            <a:r>
              <a:rPr lang="en-US" dirty="0" smtClean="0"/>
              <a:t>Storage devices</a:t>
            </a:r>
          </a:p>
          <a:p>
            <a:r>
              <a:rPr lang="en-US" dirty="0" smtClean="0"/>
              <a:t>USB devices, mp3 players, backups, cloud services</a:t>
            </a:r>
          </a:p>
          <a:p>
            <a:endParaRPr lang="en-US" dirty="0" smtClean="0"/>
          </a:p>
          <a:p>
            <a:r>
              <a:rPr lang="en-US" dirty="0" smtClean="0"/>
              <a:t>Phones, tablets, wearables</a:t>
            </a:r>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11</a:t>
            </a:fld>
            <a:endParaRPr lang="en-IE"/>
          </a:p>
        </p:txBody>
      </p:sp>
    </p:spTree>
    <p:extLst>
      <p:ext uri="{BB962C8B-B14F-4D97-AF65-F5344CB8AC3E}">
        <p14:creationId xmlns:p14="http://schemas.microsoft.com/office/powerpoint/2010/main" val="150233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anose="020B0604020202020204" pitchFamily="34" charset="0"/>
              </a:rPr>
              <a:t>There is an old law enforcement saying the “ignorance of the law is no excuse for violating the law.” Each responder and executive must ensure they are aware of any statutory or regulatory requirement during the performance of their duties and activities.</a:t>
            </a:r>
          </a:p>
          <a:p>
            <a:endParaRPr lang="en-IE" altLang="en-US" dirty="0" smtClean="0">
              <a:latin typeface="Arial" panose="020B0604020202020204" pitchFamily="34" charset="0"/>
            </a:endParaRPr>
          </a:p>
          <a:p>
            <a:endParaRPr lang="en-IE" altLang="en-US" dirty="0" smtClean="0">
              <a:latin typeface="Arial" panose="020B0604020202020204" pitchFamily="34" charset="0"/>
            </a:endParaRPr>
          </a:p>
          <a:p>
            <a:r>
              <a:rPr lang="en-IE" altLang="en-US" dirty="0" smtClean="0">
                <a:latin typeface="Arial" panose="020B0604020202020204" pitchFamily="34" charset="0"/>
              </a:rPr>
              <a:t>Privacy</a:t>
            </a:r>
          </a:p>
          <a:p>
            <a:pPr lvl="1"/>
            <a:r>
              <a:rPr lang="en-IE" altLang="en-US" dirty="0" smtClean="0">
                <a:latin typeface="Arial" panose="020B0604020202020204" pitchFamily="34" charset="0"/>
              </a:rPr>
              <a:t>Storage: External privacy regulations or legal requirements? How do they apply to the IR or HR aspects of this investigation? Sarbanes Oxley</a:t>
            </a:r>
          </a:p>
          <a:p>
            <a:pPr lvl="1"/>
            <a:r>
              <a:rPr lang="en-IE" altLang="en-US" dirty="0" smtClean="0">
                <a:latin typeface="Arial" panose="020B0604020202020204" pitchFamily="34" charset="0"/>
              </a:rPr>
              <a:t>Liability: What are the data disclosure regulations of the country of origin or location? Export laws?</a:t>
            </a:r>
          </a:p>
          <a:p>
            <a:pPr lvl="1"/>
            <a:r>
              <a:rPr lang="en-IE" altLang="en-US" dirty="0" smtClean="0">
                <a:latin typeface="Arial" panose="020B0604020202020204" pitchFamily="34" charset="0"/>
              </a:rPr>
              <a:t>what happens if this information is given to the wrong party? If its leaked? If its lost in the back of a taxi?</a:t>
            </a:r>
          </a:p>
          <a:p>
            <a:pPr lvl="1"/>
            <a:r>
              <a:rPr lang="en-IE" altLang="en-US" dirty="0" smtClean="0">
                <a:latin typeface="Arial" panose="020B0604020202020204" pitchFamily="34" charset="0"/>
              </a:rPr>
              <a:t>Disclosure laws: </a:t>
            </a:r>
            <a:r>
              <a:rPr lang="en-US" altLang="en-US" dirty="0" smtClean="0">
                <a:latin typeface="Arial" panose="020B0604020202020204" pitchFamily="34" charset="0"/>
              </a:rPr>
              <a:t>As an example, in the US federal and health-care-related fields, Personally Identifiable Information (PII) data breaches must be reported to federal authorities within 1 h of the discovery of a POTENTIAL breach. This requirement is in the statutes and regulations for both industries and concerns even potential data breaches, not just confirmed ones.</a:t>
            </a:r>
            <a:endParaRPr lang="en-IE" altLang="en-US" dirty="0" smtClean="0">
              <a:latin typeface="Arial" panose="020B0604020202020204" pitchFamily="34" charset="0"/>
            </a:endParaRPr>
          </a:p>
          <a:p>
            <a:pPr lvl="1"/>
            <a:r>
              <a:rPr lang="en-IE" altLang="en-US" dirty="0" smtClean="0">
                <a:latin typeface="Arial" panose="020B0604020202020204" pitchFamily="34" charset="0"/>
              </a:rPr>
              <a:t>Authority: </a:t>
            </a:r>
            <a:r>
              <a:rPr lang="en-US" altLang="en-US" dirty="0" smtClean="0">
                <a:latin typeface="Arial" panose="020B0604020202020204" pitchFamily="34" charset="0"/>
              </a:rPr>
              <a:t>Know who has the authority to give instructions and make decisions related to the incident. CIO vs CTO vs CISCO vs CFO vs SVP vs Department Head vs. . . </a:t>
            </a:r>
          </a:p>
          <a:p>
            <a:endParaRPr lang="en-US" altLang="en-US" dirty="0" smtClean="0">
              <a:latin typeface="Arial" panose="020B0604020202020204" pitchFamily="34" charset="0"/>
            </a:endParaRPr>
          </a:p>
          <a:p>
            <a:r>
              <a:rPr lang="en-US" altLang="en-US" dirty="0" smtClean="0">
                <a:latin typeface="Arial" panose="020B0604020202020204" pitchFamily="34" charset="0"/>
              </a:rPr>
              <a:t>Ethics:</a:t>
            </a:r>
          </a:p>
          <a:p>
            <a:pPr lvl="1"/>
            <a:r>
              <a:rPr lang="en-US" altLang="en-US" dirty="0" smtClean="0">
                <a:latin typeface="Arial" panose="020B0604020202020204" pitchFamily="34" charset="0"/>
              </a:rPr>
              <a:t>Corporate Policy in place defining ethics—Focus on Responsibility</a:t>
            </a:r>
            <a:br>
              <a:rPr lang="en-US" altLang="en-US" dirty="0" smtClean="0">
                <a:latin typeface="Arial" panose="020B0604020202020204" pitchFamily="34" charset="0"/>
              </a:rPr>
            </a:br>
            <a:r>
              <a:rPr lang="en-US" altLang="en-US" dirty="0" smtClean="0">
                <a:latin typeface="Arial" panose="020B0604020202020204" pitchFamily="34" charset="0"/>
              </a:rPr>
              <a:t>The corporate policy for ethical behavior should reflect the senior executive and board of directors’ stance on the expected employee and corporate behaviors at all times, especially when representing the company. The Internet Use Policy, the Data Handling Policy, and the Corporate Compliance Policy are all examples of this type of Policy.</a:t>
            </a:r>
          </a:p>
          <a:p>
            <a:pPr lvl="1"/>
            <a:r>
              <a:rPr lang="en-US" altLang="en-US" dirty="0" smtClean="0">
                <a:latin typeface="Arial" panose="020B0604020202020204" pitchFamily="34" charset="0"/>
              </a:rPr>
              <a:t>■ Rules of Conduct—Focus on Accountability</a:t>
            </a:r>
            <a:br>
              <a:rPr lang="en-US" altLang="en-US" dirty="0" smtClean="0">
                <a:latin typeface="Arial" panose="020B0604020202020204" pitchFamily="34" charset="0"/>
              </a:rPr>
            </a:br>
            <a:r>
              <a:rPr lang="en-US" altLang="en-US" dirty="0" smtClean="0">
                <a:latin typeface="Arial" panose="020B0604020202020204" pitchFamily="34" charset="0"/>
              </a:rPr>
              <a:t>Employee rules of conduct will reflect the expected day-to-day behaviors during the normal conduct of work-related efforts. The Acceptable Use Policy and the Password Policy are examples of this type of policy.</a:t>
            </a:r>
          </a:p>
          <a:p>
            <a:pPr lvl="1"/>
            <a:r>
              <a:rPr lang="en-US" altLang="en-US" dirty="0" smtClean="0">
                <a:latin typeface="Arial" panose="020B0604020202020204" pitchFamily="34" charset="0"/>
              </a:rPr>
              <a:t>There are many ethics guides and policy templates available on the Internet and through the various professional security organizations such as International Information Systems Security Certification Consortium (ISC2) and Information Systems Audit and Control Association (ISACA). Each of these organizations requires their certificate holders to adhere to a professional code of ethics and publishes these documents publicly for all to see and read.</a:t>
            </a:r>
          </a:p>
          <a:p>
            <a:r>
              <a:rPr lang="en-US" altLang="en-US" dirty="0" smtClean="0">
                <a:latin typeface="Arial" panose="020B0604020202020204" pitchFamily="34" charset="0"/>
              </a:rPr>
              <a:t>	</a:t>
            </a:r>
          </a:p>
          <a:p>
            <a:r>
              <a:rPr lang="en-US" altLang="en-US" dirty="0" smtClean="0">
                <a:latin typeface="Arial" panose="020B0604020202020204" pitchFamily="34" charset="0"/>
              </a:rPr>
              <a:t>Investigation Guidelines:</a:t>
            </a:r>
          </a:p>
          <a:p>
            <a:r>
              <a:rPr lang="en-US" altLang="en-US" dirty="0" smtClean="0">
                <a:latin typeface="Arial" panose="020B0604020202020204" pitchFamily="34" charset="0"/>
              </a:rPr>
              <a:t>Familiar with Laws</a:t>
            </a:r>
            <a:br>
              <a:rPr lang="en-US" altLang="en-US" dirty="0" smtClean="0">
                <a:latin typeface="Arial" panose="020B0604020202020204" pitchFamily="34" charset="0"/>
              </a:rPr>
            </a:br>
            <a:r>
              <a:rPr lang="en-US" altLang="en-US" dirty="0" smtClean="0">
                <a:latin typeface="Arial" panose="020B0604020202020204" pitchFamily="34" charset="0"/>
              </a:rPr>
              <a:t>■ Violation of laws</a:t>
            </a:r>
            <a:br>
              <a:rPr lang="en-US" altLang="en-US" dirty="0" smtClean="0">
                <a:latin typeface="Arial" panose="020B0604020202020204" pitchFamily="34" charset="0"/>
              </a:rPr>
            </a:br>
            <a:r>
              <a:rPr lang="en-US" altLang="en-US" dirty="0" smtClean="0">
                <a:latin typeface="Arial" panose="020B0604020202020204" pitchFamily="34" charset="0"/>
              </a:rPr>
              <a:t>Each responder must know what the repercussions are for violating the standard laws of the local area as well as the regional, national, and potentially even international laws when investigation an incident.</a:t>
            </a:r>
          </a:p>
          <a:p>
            <a:r>
              <a:rPr lang="en-US" altLang="en-US" dirty="0" smtClean="0">
                <a:latin typeface="Arial" panose="020B0604020202020204" pitchFamily="34" charset="0"/>
              </a:rPr>
              <a:t>■ Successful Litigation</a:t>
            </a:r>
            <a:br>
              <a:rPr lang="en-US" altLang="en-US" dirty="0" smtClean="0">
                <a:latin typeface="Arial" panose="020B0604020202020204" pitchFamily="34" charset="0"/>
              </a:rPr>
            </a:br>
            <a:r>
              <a:rPr lang="en-US" altLang="en-US" dirty="0" smtClean="0">
                <a:latin typeface="Arial" panose="020B0604020202020204" pitchFamily="34" charset="0"/>
              </a:rPr>
              <a:t>The responder takes the first critical steps during the investigation which provide the successful framework for future litigation involving the potential crime, event, or administrative action. These steps include following the appropriate chain of custody actions, full and complete analysis and other actions explained in previous sections.</a:t>
            </a:r>
          </a:p>
          <a:p>
            <a:r>
              <a:rPr lang="en-US" altLang="en-US" dirty="0" smtClean="0">
                <a:latin typeface="Arial" panose="020B0604020202020204" pitchFamily="34" charset="0"/>
              </a:rPr>
              <a:t>■ Familiar with Rules</a:t>
            </a:r>
            <a:br>
              <a:rPr lang="en-US" altLang="en-US" dirty="0" smtClean="0">
                <a:latin typeface="Arial" panose="020B0604020202020204" pitchFamily="34" charset="0"/>
              </a:rPr>
            </a:br>
            <a:r>
              <a:rPr lang="en-US" altLang="en-US" dirty="0" smtClean="0">
                <a:latin typeface="Arial" panose="020B0604020202020204" pitchFamily="34" charset="0"/>
              </a:rPr>
              <a:t>Familiarity with the rules of evidence, chain of evidence, meaningful use, eDiscovery rules, and many other standards for investigation and analysis are all important for the SIRT manager to provide guidance and direction on to the team members.</a:t>
            </a:r>
          </a:p>
          <a:p>
            <a:r>
              <a:rPr lang="en-US" altLang="en-US" dirty="0" smtClean="0">
                <a:latin typeface="Arial" panose="020B0604020202020204" pitchFamily="34" charset="0"/>
              </a:rPr>
              <a:t>■ Familiar with Guidelines</a:t>
            </a:r>
            <a:br>
              <a:rPr lang="en-US" altLang="en-US" dirty="0" smtClean="0">
                <a:latin typeface="Arial" panose="020B0604020202020204" pitchFamily="34" charset="0"/>
              </a:rPr>
            </a:br>
            <a:r>
              <a:rPr lang="en-US" altLang="en-US" dirty="0" smtClean="0">
                <a:latin typeface="Arial" panose="020B0604020202020204" pitchFamily="34" charset="0"/>
              </a:rPr>
              <a:t>SIRT members will require the Team Manager to provide them the necessary corporate guidance, the response guidelines for the actual situation being investigated, the forensics/evidentiary guidance for the hardware, network and software involved, as well as the direct on-site guidance for handling of the people, situation, and environment during the incident response.</a:t>
            </a:r>
          </a:p>
          <a:p>
            <a:r>
              <a:rPr lang="en-US" altLang="en-US" dirty="0" smtClean="0">
                <a:latin typeface="Arial" panose="020B0604020202020204" pitchFamily="34" charset="0"/>
              </a:rPr>
              <a:t>■ Differences with governmental jurisdictions</a:t>
            </a:r>
            <a:br>
              <a:rPr lang="en-US" altLang="en-US" dirty="0" smtClean="0">
                <a:latin typeface="Arial" panose="020B0604020202020204" pitchFamily="34" charset="0"/>
              </a:rPr>
            </a:br>
            <a:r>
              <a:rPr lang="en-US" altLang="en-US" dirty="0" smtClean="0">
                <a:latin typeface="Arial" panose="020B0604020202020204" pitchFamily="34" charset="0"/>
              </a:rPr>
              <a:t>Order of precedence for legal jurisdiction is always needed and should be reviewed by the SIRT Manager when getting ready to respond to an incident. This order is dependent upon your local, regional, and national legal structure and should be identified and defined by your corporate legal counsel during the team set-up process.</a:t>
            </a:r>
            <a:br>
              <a:rPr lang="en-US" altLang="en-US" dirty="0" smtClean="0">
                <a:latin typeface="Arial" panose="020B0604020202020204" pitchFamily="34" charset="0"/>
              </a:rPr>
            </a:br>
            <a:r>
              <a:rPr lang="en-US" altLang="en-US" dirty="0" smtClean="0">
                <a:latin typeface="Arial" panose="020B0604020202020204" pitchFamily="34" charset="0"/>
              </a:rPr>
              <a:t>Now a couple of focus areas for consideration by the SIRT Manager are needed at this point during the review of what are the legal and ethical standings for the SIRT actions and activities. There are two primary US-based areas to always keep in mind when overseeing and managing SIRT actions.</a:t>
            </a:r>
          </a:p>
          <a:p>
            <a:endParaRPr lang="en-US" altLang="en-US" dirty="0" smtClean="0">
              <a:latin typeface="Arial" panose="020B0604020202020204" pitchFamily="34" charset="0"/>
            </a:endParaRPr>
          </a:p>
          <a:p>
            <a:r>
              <a:rPr lang="en-US" altLang="en-US" dirty="0" smtClean="0">
                <a:latin typeface="Arial" panose="020B0604020202020204" pitchFamily="34" charset="0"/>
              </a:rPr>
              <a:t>US Federal Rules of Evidence vs Rules for Civil Procedures</a:t>
            </a:r>
          </a:p>
          <a:p>
            <a:r>
              <a:rPr lang="en-US" altLang="en-US" dirty="0" smtClean="0">
                <a:latin typeface="Arial" panose="020B0604020202020204" pitchFamily="34" charset="0"/>
              </a:rPr>
              <a:t>US Federal Rules of Evidence</a:t>
            </a:r>
          </a:p>
          <a:p>
            <a:r>
              <a:rPr lang="en-US" altLang="en-US" dirty="0" smtClean="0">
                <a:latin typeface="Arial" panose="020B0604020202020204" pitchFamily="34" charset="0"/>
              </a:rPr>
              <a:t>The Federal Rules of Evidence (FRE) are the guides for investigators and responders in the actual collection and use of evidence in court cases. The FRE is the code of evidence law governing the admission of facts by which parties in the US federal court system may prove their cases, both civil and criminal. The FRE were the product of protracted academic, legislative, and judicial examination before being finally approved in 1975. US states are free to adopt or maintain evidence rules different from the Federal Rules, but a significant majority (47 out of 50) has adopted codes in whole or part based on the FRE.</a:t>
            </a:r>
          </a:p>
          <a:p>
            <a:r>
              <a:rPr lang="en-US" altLang="en-US" dirty="0" smtClean="0">
                <a:latin typeface="Arial" panose="020B0604020202020204" pitchFamily="34" charset="0"/>
              </a:rPr>
              <a:t>The FRE primarily serve to govern federal trial courts rather than appellate courts, because they (FRE) govern the initial presentation of evidence in a trial; especially since appellate courts, due to their function and scope address very few questions touching upon the facts of a case. Primarily the purpose of these FRE is to regulate the evidence that the US Federal Court judge and/or jury may use to reach a verdict. The FRE strive to eliminate the historical distrust of jurors, and encourage admitting evidence in close cases. The many types of information presented to a judge or jury are designed to convince them of the truth or falsity of key facts. Strict rules limit what can be properly admitted as evidence, but dozens of exceptions to these rules often mean that lawyers find a way to introduce such testimony or other items into evidence.</a:t>
            </a:r>
          </a:p>
          <a:p>
            <a:r>
              <a:rPr lang="en-US" altLang="en-US" dirty="0" smtClean="0">
                <a:latin typeface="Arial" panose="020B0604020202020204" pitchFamily="34" charset="0"/>
              </a:rPr>
              <a:t>At the same time, the FRE centers on a few basic ideas—relevance, efficiency, reliability of evidence, unfair surprise, and overall fairness of the adversary (prosecution/defense) process. The FRE grant trial judges broad discretion to admit evidence in the face of competing arguments from the parties. This ensures that the jury has a broad spectrum of evidence before it, but not so much evidence that is repetitive, inflammatory, or unnecessarily confusing. The FRE define relevance broadly and relax the common-law prohibitions on witnesses’ competence to testify. Hearsay standards are similarly relaxed, as are the standards for authenticating written documents. At the same time, the judge retains power to exclude evidence that has too great a danger for unfair prejudice to a party due to its inflammatory, repetitive, or confusing nature or its propensity to waste the court’s time.</a:t>
            </a:r>
          </a:p>
          <a:p>
            <a:r>
              <a:rPr lang="en-US" altLang="en-US" dirty="0" smtClean="0">
                <a:latin typeface="Arial" panose="020B0604020202020204" pitchFamily="34" charset="0"/>
              </a:rPr>
              <a:t>There are 67 individually numbered rules, divided among 11 articles within the FRE:</a:t>
            </a:r>
          </a:p>
          <a:p>
            <a:r>
              <a:rPr lang="en-US" altLang="en-US" dirty="0" smtClean="0">
                <a:latin typeface="Arial" panose="020B0604020202020204" pitchFamily="34" charset="0"/>
              </a:rPr>
              <a:t>1. General Provisions</a:t>
            </a:r>
          </a:p>
          <a:p>
            <a:r>
              <a:rPr lang="en-US" altLang="en-US" dirty="0" smtClean="0">
                <a:latin typeface="Arial" panose="020B0604020202020204" pitchFamily="34" charset="0"/>
              </a:rPr>
              <a:t>2. Judicial Notice</a:t>
            </a:r>
          </a:p>
          <a:p>
            <a:r>
              <a:rPr lang="en-US" altLang="en-US" dirty="0" smtClean="0">
                <a:latin typeface="Arial" panose="020B0604020202020204" pitchFamily="34" charset="0"/>
              </a:rPr>
              <a:t>3. Presumptions in Civil Actions and Proceedings</a:t>
            </a:r>
          </a:p>
          <a:p>
            <a:r>
              <a:rPr lang="en-US" altLang="en-US" dirty="0" smtClean="0">
                <a:latin typeface="Arial" panose="020B0604020202020204" pitchFamily="34" charset="0"/>
              </a:rPr>
              <a:t>4. Relevancy and Its Limits</a:t>
            </a:r>
          </a:p>
          <a:p>
            <a:r>
              <a:rPr lang="en-US" altLang="en-US" dirty="0" smtClean="0">
                <a:latin typeface="Arial" panose="020B0604020202020204" pitchFamily="34" charset="0"/>
              </a:rPr>
              <a:t>5. Privileges</a:t>
            </a:r>
          </a:p>
          <a:p>
            <a:r>
              <a:rPr lang="en-US" altLang="en-US" dirty="0" smtClean="0">
                <a:latin typeface="Arial" panose="020B0604020202020204" pitchFamily="34" charset="0"/>
              </a:rPr>
              <a:t>6. Witnesses</a:t>
            </a:r>
          </a:p>
          <a:p>
            <a:r>
              <a:rPr lang="en-US" altLang="en-US" dirty="0" smtClean="0">
                <a:latin typeface="Arial" panose="020B0604020202020204" pitchFamily="34" charset="0"/>
              </a:rPr>
              <a:t>7. Opinions and Expert Testimony</a:t>
            </a:r>
          </a:p>
          <a:p>
            <a:r>
              <a:rPr lang="en-US" altLang="en-US" dirty="0" smtClean="0">
                <a:latin typeface="Arial" panose="020B0604020202020204" pitchFamily="34" charset="0"/>
              </a:rPr>
              <a:t>8. Hearsay</a:t>
            </a:r>
          </a:p>
          <a:p>
            <a:r>
              <a:rPr lang="en-US" altLang="en-US" dirty="0" smtClean="0">
                <a:latin typeface="Arial" panose="020B0604020202020204" pitchFamily="34" charset="0"/>
              </a:rPr>
              <a:t>9. Authentication and Identification</a:t>
            </a:r>
          </a:p>
          <a:p>
            <a:r>
              <a:rPr lang="en-US" altLang="en-US" dirty="0" smtClean="0">
                <a:latin typeface="Arial" panose="020B0604020202020204" pitchFamily="34" charset="0"/>
              </a:rPr>
              <a:t>10. Contents of Writings, Recordings, and Photographs</a:t>
            </a:r>
          </a:p>
          <a:p>
            <a:r>
              <a:rPr lang="en-US" altLang="en-US" dirty="0" smtClean="0">
                <a:latin typeface="Arial" panose="020B0604020202020204" pitchFamily="34" charset="0"/>
              </a:rPr>
              <a:t>11. Miscellaneous Rules.</a:t>
            </a:r>
          </a:p>
          <a:p>
            <a:r>
              <a:rPr lang="en-US" altLang="en-US" dirty="0" smtClean="0">
                <a:latin typeface="Arial" panose="020B0604020202020204" pitchFamily="34" charset="0"/>
              </a:rPr>
              <a:t>The FRE embody some very common concepts, and attorneys frequently refer to those concepts by the rule number. The most important concept—the balancing of relevance against other competing interests—is embodied in Rule 403.</a:t>
            </a:r>
          </a:p>
          <a:p>
            <a:r>
              <a:rPr lang="en-US" altLang="en-US" i="1" dirty="0" smtClean="0">
                <a:latin typeface="Arial" panose="020B0604020202020204" pitchFamily="34" charset="0"/>
              </a:rPr>
              <a:t>Although relevant, evidence may be excluded if its probative value is substantially outweighed by the danger of unfair prejudice, confusion of the issues, or misleading the jury, or by considerations of undue delay, waste of time, or needless presentation of cumulative evidence.</a:t>
            </a:r>
          </a:p>
          <a:p>
            <a:r>
              <a:rPr lang="en-US" altLang="en-US" dirty="0" smtClean="0">
                <a:latin typeface="Arial" panose="020B0604020202020204" pitchFamily="34" charset="0"/>
              </a:rPr>
              <a:t>US Federal Rules for Civil Procedures</a:t>
            </a:r>
          </a:p>
          <a:p>
            <a:r>
              <a:rPr lang="en-US" altLang="en-US" dirty="0" smtClean="0">
                <a:latin typeface="Arial" panose="020B0604020202020204" pitchFamily="34" charset="0"/>
              </a:rPr>
              <a:t>The Federal Rules for Civil Procedures (FRCP) govern the procedure in all civil actions and proceedings in the US district courts, except as stated in Rule 81. They should be construed and administered to secure the just, speedy, and inexpensive determination of every action and proceeding. The FRCP was adopted and went into effect on December 1, 2010.</a:t>
            </a:r>
          </a:p>
          <a:p>
            <a:r>
              <a:rPr lang="en-US" altLang="en-US" dirty="0" smtClean="0">
                <a:latin typeface="Arial" panose="020B0604020202020204" pitchFamily="34" charset="0"/>
              </a:rPr>
              <a:t>Specifically relevant to SIRT activities is the Rule 34 related to producing documents, electronically stored information (ESI) and tangible things, or entering onto land for inspection and other purposes.</a:t>
            </a:r>
          </a:p>
          <a:p>
            <a:r>
              <a:rPr lang="en-US" altLang="en-US" dirty="0" smtClean="0">
                <a:latin typeface="Arial" panose="020B0604020202020204" pitchFamily="34" charset="0"/>
              </a:rPr>
              <a:t>Rule 34 states that any party may serve onto the other party in a litigation action, a request to produce and permit the requesting party or its representative to inspect, copy, test, or sample the following items in the responding party’s possession, custody, or control:</a:t>
            </a:r>
          </a:p>
          <a:p>
            <a:r>
              <a:rPr lang="en-US" altLang="en-US" dirty="0" smtClean="0">
                <a:latin typeface="Arial" panose="020B0604020202020204" pitchFamily="34" charset="0"/>
              </a:rPr>
              <a:t>A. any designated documents or electronically stored information—including writings, drawings, graphs, charts, photographs, sound recordings, images, and other data or data compilations—stored in any medium from which information can be obtained either directly or, if necessary, after translation by the responding party into a reasonably usable form; or</a:t>
            </a:r>
          </a:p>
          <a:p>
            <a:r>
              <a:rPr lang="en-US" altLang="en-US" dirty="0" smtClean="0">
                <a:latin typeface="Arial" panose="020B0604020202020204" pitchFamily="34" charset="0"/>
              </a:rPr>
              <a:t>B. any designated tangible things; or</a:t>
            </a:r>
          </a:p>
          <a:p>
            <a:r>
              <a:rPr lang="en-US" altLang="en-US" dirty="0" smtClean="0">
                <a:latin typeface="Arial" panose="020B0604020202020204" pitchFamily="34" charset="0"/>
              </a:rPr>
              <a:t>C. to permit entry onto designated land or other property possessed or controlled by the responding party, so that the requesting party may inspect, measure, survey, photograph, test, or sample the property or any designated object or operation on it.</a:t>
            </a:r>
          </a:p>
          <a:p>
            <a:r>
              <a:rPr lang="en-US" altLang="en-US" dirty="0" smtClean="0">
                <a:latin typeface="Arial" panose="020B0604020202020204" pitchFamily="34" charset="0"/>
              </a:rPr>
              <a:t>This requires each party within a legal case to produce the ESI related to the case which can include e-mails, documents on a server, and any other related electronic information. </a:t>
            </a:r>
            <a:r>
              <a:rPr lang="en-US" altLang="en-US" i="1" dirty="0" smtClean="0">
                <a:latin typeface="Arial" panose="020B0604020202020204" pitchFamily="34" charset="0"/>
              </a:rPr>
              <a:t>This has resulted in the entirely new field with SIRT and Forensics known as “eDiscovery” and created a new arena for SIRT managers to monitor and oversee during incident response and investigations.</a:t>
            </a:r>
            <a:endParaRPr lang="en-US" altLang="en-US" dirty="0" smtClean="0">
              <a:latin typeface="Arial" panose="020B0604020202020204" pitchFamily="34" charset="0"/>
            </a:endParaRPr>
          </a:p>
          <a:p>
            <a:r>
              <a:rPr lang="en-US" altLang="en-US" dirty="0" smtClean="0">
                <a:latin typeface="Arial" panose="020B0604020202020204" pitchFamily="34" charset="0"/>
              </a:rPr>
              <a:t>See </a:t>
            </a:r>
            <a:r>
              <a:rPr lang="en-US" altLang="en-US" dirty="0" smtClean="0">
                <a:latin typeface="Arial" panose="020B0604020202020204" pitchFamily="34" charset="0"/>
                <a:hlinkClick r:id="rId3"/>
              </a:rPr>
              <a:t>Section 13</a:t>
            </a:r>
            <a:r>
              <a:rPr lang="en-US" altLang="en-US" dirty="0" smtClean="0">
                <a:latin typeface="Arial" panose="020B0604020202020204" pitchFamily="34" charset="0"/>
              </a:rPr>
              <a:t> for a further explanation and detailed examination of the eDiscovery field and the forensics involved in eDiscovery.</a:t>
            </a:r>
          </a:p>
          <a:p>
            <a:endParaRPr lang="en-US" altLang="en-US" dirty="0" smtClean="0">
              <a:latin typeface="Arial" panose="020B0604020202020204" pitchFamily="34" charset="0"/>
            </a:endParaRP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12</a:t>
            </a:fld>
            <a:endParaRPr lang="en-IE"/>
          </a:p>
        </p:txBody>
      </p:sp>
    </p:spTree>
    <p:extLst>
      <p:ext uri="{BB962C8B-B14F-4D97-AF65-F5344CB8AC3E}">
        <p14:creationId xmlns:p14="http://schemas.microsoft.com/office/powerpoint/2010/main" val="3323490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IE" altLang="en-US" dirty="0" smtClean="0">
                <a:latin typeface="Arial" panose="020B0604020202020204" pitchFamily="34" charset="0"/>
              </a:rPr>
              <a:t>EU: The four basic legal areas within the EU which cover forensics and privacy are:</a:t>
            </a:r>
          </a:p>
          <a:p>
            <a:pPr lvl="2"/>
            <a:r>
              <a:rPr lang="en-IE" altLang="en-US" dirty="0" smtClean="0">
                <a:latin typeface="Arial" panose="020B0604020202020204" pitchFamily="34" charset="0"/>
              </a:rPr>
              <a:t>1. Privacy—Directive 95/46/EC of Parliament and of the Council of October 24, 1995</a:t>
            </a:r>
          </a:p>
          <a:p>
            <a:pPr lvl="2"/>
            <a:r>
              <a:rPr lang="en-IE" altLang="en-US" dirty="0" smtClean="0">
                <a:latin typeface="Arial" panose="020B0604020202020204" pitchFamily="34" charset="0"/>
              </a:rPr>
              <a:t>2. Article 8 of the Convention of Human Rights, which provides for the protection of personal data</a:t>
            </a:r>
          </a:p>
          <a:p>
            <a:pPr lvl="2"/>
            <a:r>
              <a:rPr lang="en-IE" altLang="en-US" dirty="0" smtClean="0">
                <a:latin typeface="Arial" panose="020B0604020202020204" pitchFamily="34" charset="0"/>
              </a:rPr>
              <a:t>3. Article 10 of the Convention of Human Rights, which provides for the protection of personal expression</a:t>
            </a:r>
          </a:p>
          <a:p>
            <a:pPr lvl="2"/>
            <a:r>
              <a:rPr lang="en-IE" altLang="en-US" dirty="0" smtClean="0">
                <a:latin typeface="Arial" panose="020B0604020202020204" pitchFamily="34" charset="0"/>
              </a:rPr>
              <a:t>4. Article 7 of the Fundamental Freedoms and the Charter of Fundamental Rights of the European Union, which ensures the protection of private and family life, home, and communication.</a:t>
            </a: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13</a:t>
            </a:fld>
            <a:endParaRPr lang="en-IE"/>
          </a:p>
        </p:txBody>
      </p:sp>
    </p:spTree>
    <p:extLst>
      <p:ext uri="{BB962C8B-B14F-4D97-AF65-F5344CB8AC3E}">
        <p14:creationId xmlns:p14="http://schemas.microsoft.com/office/powerpoint/2010/main" val="7487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IE" altLang="en-US" dirty="0" smtClean="0">
                <a:latin typeface="Arial" panose="020B0604020202020204" pitchFamily="34" charset="0"/>
              </a:rPr>
              <a:t>The US Constitution’s Fourth Amendment:</a:t>
            </a:r>
          </a:p>
          <a:p>
            <a:pPr lvl="3"/>
            <a:r>
              <a:rPr lang="en-IE" altLang="en-US" dirty="0" smtClean="0">
                <a:latin typeface="Arial" panose="020B0604020202020204" pitchFamily="34" charset="0"/>
              </a:rPr>
              <a:t>“The right of the people to be secure in their persons, houses, papers, and effects, against unreasonable searches and seizures, shall not be violated, and no warrants shall issue, but upon probable cause, supported by oath or affirmation, and particularly describing the place to be searched, and the persons or things to be seized.” </a:t>
            </a:r>
          </a:p>
          <a:p>
            <a:pPr lvl="3"/>
            <a:r>
              <a:rPr lang="en-IE" altLang="en-US" dirty="0" smtClean="0">
                <a:latin typeface="Arial" panose="020B0604020202020204" pitchFamily="34" charset="0"/>
              </a:rPr>
              <a:t>The Fourth Amendment “is wholly inapplicable to a search or seizure, even an unreasonable one, affected by a private individual not acting as an agent of the Government or with the participation or knowledge of any governmental official.” United States v. Jacobsen, 466 U.S. 109, 113 (1984). As a result, no violation of the Fourth Amendment occurs when a private individual acting on his own accord conducts a search and makes the results available to law enforcement.</a:t>
            </a:r>
          </a:p>
          <a:p>
            <a:pPr lvl="2"/>
            <a:r>
              <a:rPr lang="en-IE" altLang="en-US" dirty="0" smtClean="0">
                <a:latin typeface="Arial" panose="020B0604020202020204" pitchFamily="34" charset="0"/>
              </a:rPr>
              <a:t>Wiretap laws: </a:t>
            </a:r>
          </a:p>
          <a:p>
            <a:pPr lvl="3"/>
            <a:r>
              <a:rPr lang="en-IE" altLang="en-US" dirty="0" smtClean="0">
                <a:latin typeface="Arial" panose="020B0604020202020204" pitchFamily="34" charset="0"/>
              </a:rPr>
              <a:t>here are three key exceptions:</a:t>
            </a:r>
          </a:p>
          <a:p>
            <a:pPr lvl="3"/>
            <a:r>
              <a:rPr lang="en-IE" altLang="en-US" dirty="0" smtClean="0">
                <a:latin typeface="Arial" panose="020B0604020202020204" pitchFamily="34" charset="0"/>
              </a:rPr>
              <a:t>1. The first exception allows for the protection of the owner’s property or systems under attack.</a:t>
            </a:r>
          </a:p>
          <a:p>
            <a:pPr lvl="3"/>
            <a:r>
              <a:rPr lang="en-IE" altLang="en-US" dirty="0" smtClean="0">
                <a:latin typeface="Arial" panose="020B0604020202020204" pitchFamily="34" charset="0"/>
              </a:rPr>
              <a:t>2. The next exception is the consent exception, if you have the consent of the user to monitor the communications. This is usually accomplished by the use of banners stating, “Using the computer constitutes your permission to be monitored.” In most of the cases where this exception is used, the system owner must prove that the user received the banner notification before monitoring began.</a:t>
            </a:r>
          </a:p>
          <a:p>
            <a:pPr lvl="3"/>
            <a:r>
              <a:rPr lang="en-IE" altLang="en-US" dirty="0" smtClean="0">
                <a:latin typeface="Arial" panose="020B0604020202020204" pitchFamily="34" charset="0"/>
              </a:rPr>
              <a:t>3. The third exception is the computer trespasser exception. This allows the system owner to monitor the attacker while the system is being attacked. Of course, it is legal to monitor in support of a court order or law enforcement. These exceptions do not authorize the system owner or operator to perform unlimited monitoring.</a:t>
            </a:r>
          </a:p>
          <a:p>
            <a:pPr lvl="2"/>
            <a:r>
              <a:rPr lang="en-IE" altLang="en-US" dirty="0" smtClean="0">
                <a:latin typeface="Arial" panose="020B0604020202020204" pitchFamily="34" charset="0"/>
              </a:rPr>
              <a:t>ECPA Provisions</a:t>
            </a:r>
          </a:p>
          <a:p>
            <a:pPr lvl="3"/>
            <a:r>
              <a:rPr lang="en-IE" altLang="en-US" dirty="0" smtClean="0">
                <a:latin typeface="Arial" panose="020B0604020202020204" pitchFamily="34" charset="0"/>
              </a:rPr>
              <a:t>The Electronic Communications and Privacy Act protects the right of the customers or subscribers of Service Provider services.</a:t>
            </a:r>
          </a:p>
          <a:p>
            <a:pPr lvl="2"/>
            <a:r>
              <a:rPr lang="en-IE" altLang="en-US" dirty="0" smtClean="0">
                <a:latin typeface="Arial" panose="020B0604020202020204" pitchFamily="34" charset="0"/>
              </a:rPr>
              <a:t>Privacy Law provisions</a:t>
            </a:r>
          </a:p>
          <a:p>
            <a:pPr lvl="3"/>
            <a:r>
              <a:rPr lang="en-IE" altLang="en-US" dirty="0" smtClean="0">
                <a:latin typeface="Arial" panose="020B0604020202020204" pitchFamily="34" charset="0"/>
              </a:rPr>
              <a:t>The US Privacy Act of 1974 was originally passed as a result of the Watergate scandal and the apparent abuses of governmental power performed during that period. The primary features of the Privacy Act are as follows:</a:t>
            </a:r>
          </a:p>
          <a:p>
            <a:pPr lvl="3"/>
            <a:r>
              <a:rPr lang="en-IE" altLang="en-US" dirty="0" smtClean="0">
                <a:latin typeface="Arial" panose="020B0604020202020204" pitchFamily="34" charset="0"/>
              </a:rPr>
              <a:t>Restricts disclosure of personal information from systems of records</a:t>
            </a:r>
          </a:p>
          <a:p>
            <a:pPr lvl="3"/>
            <a:r>
              <a:rPr lang="en-IE" altLang="en-US" dirty="0" smtClean="0">
                <a:latin typeface="Arial" panose="020B0604020202020204" pitchFamily="34" charset="0"/>
              </a:rPr>
              <a:t>Requires Federal agencies to comply with the law for collecting, maintaining, using, and disseminating information from personal records</a:t>
            </a:r>
          </a:p>
          <a:p>
            <a:pPr lvl="3"/>
            <a:r>
              <a:rPr lang="en-IE" altLang="en-US" dirty="0" smtClean="0">
                <a:latin typeface="Arial" panose="020B0604020202020204" pitchFamily="34" charset="0"/>
              </a:rPr>
              <a:t>Provides individuals with access to records about themselves</a:t>
            </a:r>
          </a:p>
          <a:p>
            <a:pPr lvl="3"/>
            <a:r>
              <a:rPr lang="en-IE" altLang="en-US" dirty="0" smtClean="0">
                <a:latin typeface="Arial" panose="020B0604020202020204" pitchFamily="34" charset="0"/>
              </a:rPr>
              <a:t>Allows individuals to request amendments to records which are inaccurate, irrelevant, untimely, and incomplete</a:t>
            </a:r>
          </a:p>
          <a:p>
            <a:pPr lvl="3"/>
            <a:r>
              <a:rPr lang="en-IE" altLang="en-US" dirty="0" smtClean="0">
                <a:latin typeface="Arial" panose="020B0604020202020204" pitchFamily="34" charset="0"/>
              </a:rPr>
              <a:t>Addresses the collection, maintenance, use, and dissemination of Social Security Numbers</a:t>
            </a:r>
          </a:p>
          <a:p>
            <a:pPr lvl="3"/>
            <a:r>
              <a:rPr lang="en-IE" altLang="en-US" dirty="0" smtClean="0">
                <a:latin typeface="Arial" panose="020B0604020202020204" pitchFamily="34" charset="0"/>
              </a:rPr>
              <a:t>Provides legal remedies, both civil and criminal, for violations of the Privacy Act</a:t>
            </a:r>
          </a:p>
          <a:p>
            <a:pPr lvl="3"/>
            <a:endParaRPr lang="en-IE" altLang="en-US" dirty="0" smtClean="0">
              <a:latin typeface="Arial" panose="020B0604020202020204" pitchFamily="34" charset="0"/>
            </a:endParaRPr>
          </a:p>
          <a:p>
            <a:pPr lvl="3"/>
            <a:endParaRPr lang="en-IE" altLang="en-US" dirty="0" smtClean="0">
              <a:latin typeface="Arial" panose="020B0604020202020204" pitchFamily="34" charset="0"/>
            </a:endParaRPr>
          </a:p>
          <a:p>
            <a:r>
              <a:rPr lang="en-US" altLang="en-US" dirty="0" smtClean="0">
                <a:latin typeface="Arial" panose="020B0604020202020204" pitchFamily="34" charset="0"/>
              </a:rPr>
              <a:t>USA Patriot Act</a:t>
            </a:r>
          </a:p>
          <a:p>
            <a:r>
              <a:rPr lang="en-US" altLang="en-US" u="sng" dirty="0" smtClean="0">
                <a:latin typeface="Arial" panose="020B0604020202020204" pitchFamily="34" charset="0"/>
              </a:rPr>
              <a:t>U</a:t>
            </a:r>
            <a:r>
              <a:rPr lang="en-US" altLang="en-US" dirty="0" smtClean="0">
                <a:latin typeface="Arial" panose="020B0604020202020204" pitchFamily="34" charset="0"/>
              </a:rPr>
              <a:t>niting and </a:t>
            </a:r>
            <a:r>
              <a:rPr lang="en-US" altLang="en-US" u="sng" dirty="0" smtClean="0">
                <a:latin typeface="Arial" panose="020B0604020202020204" pitchFamily="34" charset="0"/>
              </a:rPr>
              <a:t>S</a:t>
            </a:r>
            <a:r>
              <a:rPr lang="en-US" altLang="en-US" dirty="0" smtClean="0">
                <a:latin typeface="Arial" panose="020B0604020202020204" pitchFamily="34" charset="0"/>
              </a:rPr>
              <a:t>trengthening </a:t>
            </a:r>
            <a:r>
              <a:rPr lang="en-US" altLang="en-US" u="sng" dirty="0" smtClean="0">
                <a:latin typeface="Arial" panose="020B0604020202020204" pitchFamily="34" charset="0"/>
              </a:rPr>
              <a:t>A</a:t>
            </a:r>
            <a:r>
              <a:rPr lang="en-US" altLang="en-US" dirty="0" smtClean="0">
                <a:latin typeface="Arial" panose="020B0604020202020204" pitchFamily="34" charset="0"/>
              </a:rPr>
              <a:t>merica by </a:t>
            </a:r>
            <a:r>
              <a:rPr lang="en-US" altLang="en-US" u="sng" dirty="0" smtClean="0">
                <a:latin typeface="Arial" panose="020B0604020202020204" pitchFamily="34" charset="0"/>
              </a:rPr>
              <a:t>P</a:t>
            </a:r>
            <a:r>
              <a:rPr lang="en-US" altLang="en-US" dirty="0" smtClean="0">
                <a:latin typeface="Arial" panose="020B0604020202020204" pitchFamily="34" charset="0"/>
              </a:rPr>
              <a:t>roviding </a:t>
            </a:r>
            <a:r>
              <a:rPr lang="en-US" altLang="en-US" u="sng" dirty="0" smtClean="0">
                <a:latin typeface="Arial" panose="020B0604020202020204" pitchFamily="34" charset="0"/>
              </a:rPr>
              <a:t>A</a:t>
            </a:r>
            <a:r>
              <a:rPr lang="en-US" altLang="en-US" dirty="0" smtClean="0">
                <a:latin typeface="Arial" panose="020B0604020202020204" pitchFamily="34" charset="0"/>
              </a:rPr>
              <a:t>ppropriate </a:t>
            </a:r>
            <a:r>
              <a:rPr lang="en-US" altLang="en-US" u="sng" dirty="0" smtClean="0">
                <a:latin typeface="Arial" panose="020B0604020202020204" pitchFamily="34" charset="0"/>
              </a:rPr>
              <a:t>T</a:t>
            </a:r>
            <a:r>
              <a:rPr lang="en-US" altLang="en-US" dirty="0" smtClean="0">
                <a:latin typeface="Arial" panose="020B0604020202020204" pitchFamily="34" charset="0"/>
              </a:rPr>
              <a:t>ools </a:t>
            </a:r>
            <a:r>
              <a:rPr lang="en-US" altLang="en-US" u="sng" dirty="0" smtClean="0">
                <a:latin typeface="Arial" panose="020B0604020202020204" pitchFamily="34" charset="0"/>
              </a:rPr>
              <a:t>R</a:t>
            </a:r>
            <a:r>
              <a:rPr lang="en-US" altLang="en-US" dirty="0" smtClean="0">
                <a:latin typeface="Arial" panose="020B0604020202020204" pitchFamily="34" charset="0"/>
              </a:rPr>
              <a:t>equired to </a:t>
            </a:r>
            <a:r>
              <a:rPr lang="en-US" altLang="en-US" u="sng" dirty="0" smtClean="0">
                <a:latin typeface="Arial" panose="020B0604020202020204" pitchFamily="34" charset="0"/>
              </a:rPr>
              <a:t>I</a:t>
            </a:r>
            <a:r>
              <a:rPr lang="en-US" altLang="en-US" dirty="0" smtClean="0">
                <a:latin typeface="Arial" panose="020B0604020202020204" pitchFamily="34" charset="0"/>
              </a:rPr>
              <a:t>ntercept and </a:t>
            </a:r>
            <a:r>
              <a:rPr lang="en-US" altLang="en-US" u="sng" dirty="0" smtClean="0">
                <a:latin typeface="Arial" panose="020B0604020202020204" pitchFamily="34" charset="0"/>
              </a:rPr>
              <a:t>O</a:t>
            </a:r>
            <a:r>
              <a:rPr lang="en-US" altLang="en-US" dirty="0" smtClean="0">
                <a:latin typeface="Arial" panose="020B0604020202020204" pitchFamily="34" charset="0"/>
              </a:rPr>
              <a:t>bstruct </a:t>
            </a:r>
            <a:r>
              <a:rPr lang="en-US" altLang="en-US" u="sng" dirty="0" smtClean="0">
                <a:latin typeface="Arial" panose="020B0604020202020204" pitchFamily="34" charset="0"/>
              </a:rPr>
              <a:t>T</a:t>
            </a:r>
            <a:r>
              <a:rPr lang="en-US" altLang="en-US" dirty="0" smtClean="0">
                <a:latin typeface="Arial" panose="020B0604020202020204" pitchFamily="34" charset="0"/>
              </a:rPr>
              <a:t>errorism Act was originally passed in 2001, subsequent to the 9/11 terrorist attacks, and has been renewed by the US Congress several times since then. It includes the following areas for focus for SIRT and Forensics areas:</a:t>
            </a:r>
          </a:p>
          <a:p>
            <a:r>
              <a:rPr lang="en-US" altLang="en-US" dirty="0" smtClean="0">
                <a:latin typeface="Arial" panose="020B0604020202020204" pitchFamily="34" charset="0"/>
              </a:rPr>
              <a:t>a. Amended the definition of “electronic surveillance” to exclude the interception of communications done through or from a protected computer where the owner allows the interception, or is lawfully involved in an investigation.</a:t>
            </a:r>
          </a:p>
          <a:p>
            <a:r>
              <a:rPr lang="en-US" altLang="en-US" dirty="0" smtClean="0">
                <a:latin typeface="Arial" panose="020B0604020202020204" pitchFamily="34" charset="0"/>
              </a:rPr>
              <a:t>b. Secret Service jurisdiction was extended to investigate computer fraud, access device frauds, false identification documents or devices, or any fraudulent activities against US financial institutions.</a:t>
            </a:r>
          </a:p>
          <a:p>
            <a:r>
              <a:rPr lang="en-US" altLang="en-US" dirty="0" smtClean="0">
                <a:latin typeface="Arial" panose="020B0604020202020204" pitchFamily="34" charset="0"/>
              </a:rPr>
              <a:t>c. Specified the development and support of cybersecurity forensic capabilities.</a:t>
            </a:r>
          </a:p>
          <a:p>
            <a:r>
              <a:rPr lang="en-US" altLang="en-US" dirty="0" err="1" smtClean="0">
                <a:latin typeface="Arial" panose="020B0604020202020204" pitchFamily="34" charset="0"/>
              </a:rPr>
              <a:t>i</a:t>
            </a:r>
            <a:r>
              <a:rPr lang="en-US" altLang="en-US" dirty="0" smtClean="0">
                <a:latin typeface="Arial" panose="020B0604020202020204" pitchFamily="34" charset="0"/>
              </a:rPr>
              <a:t>. Directs the Attorney General to establish regional computer forensic laboratories that have the capability of performing forensic examinations of intercepted computer evidence relating to criminal activity and cyberterrorism, and that have the capability of training and educating Federal, State, and local law enforcement personnel and prosecutors in computer crime, and to facilitate and promote the sharing of Federal law enforcement expertise and information.</a:t>
            </a:r>
          </a:p>
          <a:p>
            <a:pPr lvl="3"/>
            <a:endParaRPr lang="en-IE" altLang="en-US" dirty="0" smtClean="0">
              <a:latin typeface="Arial" panose="020B0604020202020204" pitchFamily="34" charset="0"/>
            </a:endParaRPr>
          </a:p>
          <a:p>
            <a:pPr lvl="3"/>
            <a:endParaRPr lang="en-IE" altLang="en-US" dirty="0" smtClean="0">
              <a:latin typeface="Arial" panose="020B0604020202020204" pitchFamily="34" charset="0"/>
            </a:endParaRPr>
          </a:p>
          <a:p>
            <a:pPr lvl="3"/>
            <a:endParaRPr lang="en-IE" altLang="en-US" dirty="0" smtClean="0">
              <a:latin typeface="Arial" panose="020B0604020202020204" pitchFamily="34" charset="0"/>
            </a:endParaRPr>
          </a:p>
          <a:p>
            <a:endParaRPr lang="en-IE" altLang="en-US" dirty="0" smtClean="0">
              <a:latin typeface="Arial" panose="020B0604020202020204" pitchFamily="34" charset="0"/>
            </a:endParaRPr>
          </a:p>
          <a:p>
            <a:endParaRPr lang="en-IE" dirty="0"/>
          </a:p>
        </p:txBody>
      </p:sp>
      <p:sp>
        <p:nvSpPr>
          <p:cNvPr id="4" name="Slide Number Placeholder 3"/>
          <p:cNvSpPr>
            <a:spLocks noGrp="1"/>
          </p:cNvSpPr>
          <p:nvPr>
            <p:ph type="sldNum" sz="quarter" idx="10"/>
          </p:nvPr>
        </p:nvSpPr>
        <p:spPr/>
        <p:txBody>
          <a:bodyPr/>
          <a:lstStyle/>
          <a:p>
            <a:fld id="{4B4D5900-48FF-4193-88D0-C382592B1168}" type="slidenum">
              <a:rPr lang="en-IE" smtClean="0"/>
              <a:t>14</a:t>
            </a:fld>
            <a:endParaRPr lang="en-IE"/>
          </a:p>
        </p:txBody>
      </p:sp>
    </p:spTree>
    <p:extLst>
      <p:ext uri="{BB962C8B-B14F-4D97-AF65-F5344CB8AC3E}">
        <p14:creationId xmlns:p14="http://schemas.microsoft.com/office/powerpoint/2010/main" val="423996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57D7DE-61AE-4BC6-A87E-9454F8FD646E}" type="datetimeFigureOut">
              <a:rPr lang="en-US" dirty="0"/>
              <a:t>7/14/2015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AAA0FC-AF95-454C-A4E6-937690C7EEE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7/14/2015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7/14/2015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7/14/2015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7/14/2015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7/14/2015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7/14/2015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7/14/2015</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7/14/2015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n0where.net/best-digital-forensics-tools/" TargetMode="External"/><Relationship Id="rId2" Type="http://schemas.openxmlformats.org/officeDocument/2006/relationships/hyperlink" Target="http://www.gfi.com/blog/top-20-free-digital-forensic-investigation-tools-for-sysadmins/" TargetMode="External"/><Relationship Id="rId1" Type="http://schemas.openxmlformats.org/officeDocument/2006/relationships/slideLayout" Target="../slideLayouts/slideLayout2.xml"/><Relationship Id="rId5" Type="http://schemas.openxmlformats.org/officeDocument/2006/relationships/hyperlink" Target="https://blogs.sans.org/computer-forensics/files/2011/12/cheat-sheet-digital-forensics-incident-response-timeline-log2timeline.jpg" TargetMode="External"/><Relationship Id="rId4" Type="http://schemas.openxmlformats.org/officeDocument/2006/relationships/hyperlink" Target="https://blogs.sans.org/computer-forensics/files/2011/12/cheat-sheet-digital-forensics-process1.jpg"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darkreading.com/attacks-breaches/top-15-indicators-of-compromise/d/d-id/1140647" TargetMode="External"/><Relationship Id="rId2" Type="http://schemas.openxmlformats.org/officeDocument/2006/relationships/hyperlink" Target="http://kromer.pl/malware-analysis/memory-forensics-using-volatility-toolkit-to-extract-malware-samples-from-memory-dump/" TargetMode="External"/><Relationship Id="rId1" Type="http://schemas.openxmlformats.org/officeDocument/2006/relationships/slideLayout" Target="../slideLayouts/slideLayout2.xml"/><Relationship Id="rId5" Type="http://schemas.openxmlformats.org/officeDocument/2006/relationships/hyperlink" Target="http://blog.crowdstrike.com/surgeon-with-a-shotgun-memory-forensics/" TargetMode="External"/><Relationship Id="rId4" Type="http://schemas.openxmlformats.org/officeDocument/2006/relationships/hyperlink" Target="http://www.sans.org/reading-room/whitepapers/forensics/ioc-indicators-compromise-malware-forensics-34200"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firjournal.wordpress.com/2014/02/24/dumping-darkcomet-config-out-of-memory-using-volatility/" TargetMode="External"/><Relationship Id="rId2" Type="http://schemas.openxmlformats.org/officeDocument/2006/relationships/hyperlink" Target="http://www.tekdefense.com/news/2013/12/23/analyzing-darkcomet-in-memory.html" TargetMode="External"/><Relationship Id="rId1" Type="http://schemas.openxmlformats.org/officeDocument/2006/relationships/slideLayout" Target="../slideLayouts/slideLayout2.xml"/><Relationship Id="rId4" Type="http://schemas.openxmlformats.org/officeDocument/2006/relationships/hyperlink" Target="https://code.google.com/p/volatility/wiki/SampleMemoryImag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a:t>Windows Forensics	</a:t>
            </a:r>
          </a:p>
        </p:txBody>
      </p:sp>
      <p:sp>
        <p:nvSpPr>
          <p:cNvPr id="3" name="Subtitle 2"/>
          <p:cNvSpPr>
            <a:spLocks noGrp="1"/>
          </p:cNvSpPr>
          <p:nvPr>
            <p:ph type="subTitle" idx="1"/>
          </p:nvPr>
        </p:nvSpPr>
        <p:spPr/>
        <p:txBody>
          <a:bodyPr/>
          <a:lstStyle/>
          <a:p>
            <a:r>
              <a:rPr lang="en-US" dirty="0"/>
              <a:t>Or: How I stopped worrying and learned to love the hunt</a:t>
            </a:r>
          </a:p>
          <a:p>
            <a:r>
              <a:rPr lang="en-IE" dirty="0" smtClean="0"/>
              <a:t>Jack Baylor</a:t>
            </a:r>
            <a:endParaRPr lang="en-IE" dirty="0"/>
          </a:p>
        </p:txBody>
      </p:sp>
    </p:spTree>
    <p:extLst>
      <p:ext uri="{BB962C8B-B14F-4D97-AF65-F5344CB8AC3E}">
        <p14:creationId xmlns:p14="http://schemas.microsoft.com/office/powerpoint/2010/main" val="414476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1"/>
                </a:solidFill>
                <a:ea typeface="ＭＳ Ｐゴシック" panose="020B0600070205080204" pitchFamily="34" charset="-128"/>
              </a:rPr>
              <a:t>Disadvantages</a:t>
            </a:r>
            <a:endParaRPr lang="en-IE" dirty="0"/>
          </a:p>
        </p:txBody>
      </p:sp>
      <p:sp>
        <p:nvSpPr>
          <p:cNvPr id="3" name="Content Placeholder 2"/>
          <p:cNvSpPr>
            <a:spLocks noGrp="1"/>
          </p:cNvSpPr>
          <p:nvPr>
            <p:ph idx="1"/>
          </p:nvPr>
        </p:nvSpPr>
        <p:spPr>
          <a:xfrm>
            <a:off x="1202076" y="1845734"/>
            <a:ext cx="9953604" cy="4023360"/>
          </a:xfrm>
        </p:spPr>
        <p:txBody>
          <a:bodyPr/>
          <a:lstStyle/>
          <a:p>
            <a:pPr>
              <a:defRPr/>
            </a:pPr>
            <a:r>
              <a:rPr lang="en-US" altLang="en-US" dirty="0">
                <a:solidFill>
                  <a:schemeClr val="tx1"/>
                </a:solidFill>
                <a:ea typeface="ＭＳ Ｐゴシック" panose="020B0600070205080204" pitchFamily="34" charset="-128"/>
              </a:rPr>
              <a:t>Costly to store</a:t>
            </a:r>
          </a:p>
          <a:p>
            <a:pPr>
              <a:defRPr/>
            </a:pPr>
            <a:endParaRPr lang="en-US" altLang="en-US" dirty="0">
              <a:solidFill>
                <a:schemeClr val="tx1"/>
              </a:solidFill>
              <a:ea typeface="ＭＳ Ｐゴシック" panose="020B0600070205080204" pitchFamily="34" charset="-128"/>
            </a:endParaRPr>
          </a:p>
          <a:p>
            <a:pPr>
              <a:defRPr/>
            </a:pPr>
            <a:r>
              <a:rPr lang="en-US" altLang="en-US" dirty="0">
                <a:solidFill>
                  <a:schemeClr val="tx1"/>
                </a:solidFill>
                <a:ea typeface="ＭＳ Ｐゴシック" panose="020B0600070205080204" pitchFamily="34" charset="-128"/>
              </a:rPr>
              <a:t>Volatile</a:t>
            </a:r>
          </a:p>
          <a:p>
            <a:pPr>
              <a:defRPr/>
            </a:pPr>
            <a:endParaRPr lang="en-US" altLang="en-US" dirty="0">
              <a:solidFill>
                <a:schemeClr val="tx1"/>
              </a:solidFill>
              <a:ea typeface="ＭＳ Ｐゴシック" panose="020B0600070205080204" pitchFamily="34" charset="-128"/>
            </a:endParaRPr>
          </a:p>
          <a:p>
            <a:pPr>
              <a:defRPr/>
            </a:pPr>
            <a:r>
              <a:rPr lang="en-US" altLang="en-US" dirty="0">
                <a:solidFill>
                  <a:schemeClr val="tx1"/>
                </a:solidFill>
                <a:ea typeface="ＭＳ Ｐゴシック" panose="020B0600070205080204" pitchFamily="34" charset="-128"/>
              </a:rPr>
              <a:t>Easy to corrupt</a:t>
            </a:r>
          </a:p>
          <a:p>
            <a:pPr>
              <a:defRPr/>
            </a:pPr>
            <a:endParaRPr lang="en-US" altLang="en-US" dirty="0">
              <a:solidFill>
                <a:schemeClr val="tx1"/>
              </a:solidFill>
              <a:ea typeface="ＭＳ Ｐゴシック" panose="020B0600070205080204" pitchFamily="34" charset="-128"/>
            </a:endParaRPr>
          </a:p>
          <a:p>
            <a:pPr>
              <a:defRPr/>
            </a:pPr>
            <a:r>
              <a:rPr lang="en-US" altLang="en-US" dirty="0">
                <a:solidFill>
                  <a:schemeClr val="tx1"/>
                </a:solidFill>
                <a:ea typeface="ＭＳ Ｐゴシック" panose="020B0600070205080204" pitchFamily="34" charset="-128"/>
              </a:rPr>
              <a:t>Complexity can be high</a:t>
            </a:r>
          </a:p>
          <a:p>
            <a:endParaRPr lang="en-IE" dirty="0"/>
          </a:p>
        </p:txBody>
      </p:sp>
    </p:spTree>
    <p:extLst>
      <p:ext uri="{BB962C8B-B14F-4D97-AF65-F5344CB8AC3E}">
        <p14:creationId xmlns:p14="http://schemas.microsoft.com/office/powerpoint/2010/main" val="2109947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What are we targeting?	</a:t>
            </a:r>
            <a:endParaRPr lang="en-IE" dirty="0"/>
          </a:p>
        </p:txBody>
      </p:sp>
      <p:sp>
        <p:nvSpPr>
          <p:cNvPr id="3" name="Content Placeholder 2"/>
          <p:cNvSpPr>
            <a:spLocks noGrp="1"/>
          </p:cNvSpPr>
          <p:nvPr>
            <p:ph idx="1"/>
          </p:nvPr>
        </p:nvSpPr>
        <p:spPr/>
        <p:txBody>
          <a:bodyPr>
            <a:normAutofit lnSpcReduction="10000"/>
          </a:bodyPr>
          <a:lstStyle/>
          <a:p>
            <a:r>
              <a:rPr lang="en-US" altLang="en-US" dirty="0">
                <a:solidFill>
                  <a:schemeClr val="tx1"/>
                </a:solidFill>
              </a:rPr>
              <a:t>Volatile and persistent memory</a:t>
            </a:r>
          </a:p>
          <a:p>
            <a:pPr lvl="1"/>
            <a:r>
              <a:rPr lang="en-US" altLang="en-US" dirty="0">
                <a:solidFill>
                  <a:schemeClr val="tx1"/>
                </a:solidFill>
              </a:rPr>
              <a:t>OS artifacts</a:t>
            </a:r>
          </a:p>
          <a:p>
            <a:pPr lvl="1"/>
            <a:r>
              <a:rPr lang="en-US" altLang="en-US" dirty="0">
                <a:solidFill>
                  <a:schemeClr val="tx1"/>
                </a:solidFill>
              </a:rPr>
              <a:t>Files</a:t>
            </a:r>
          </a:p>
          <a:p>
            <a:pPr lvl="1"/>
            <a:r>
              <a:rPr lang="en-US" altLang="en-US" dirty="0">
                <a:solidFill>
                  <a:schemeClr val="tx1"/>
                </a:solidFill>
              </a:rPr>
              <a:t>Applications</a:t>
            </a:r>
          </a:p>
          <a:p>
            <a:endParaRPr lang="en-US" altLang="en-US" dirty="0">
              <a:solidFill>
                <a:schemeClr val="tx1"/>
              </a:solidFill>
            </a:endParaRPr>
          </a:p>
          <a:p>
            <a:r>
              <a:rPr lang="en-US" altLang="en-US" dirty="0">
                <a:solidFill>
                  <a:schemeClr val="tx1"/>
                </a:solidFill>
              </a:rPr>
              <a:t>Network artifacts</a:t>
            </a:r>
          </a:p>
          <a:p>
            <a:endParaRPr lang="en-US" altLang="en-US" dirty="0">
              <a:solidFill>
                <a:schemeClr val="tx1"/>
              </a:solidFill>
            </a:endParaRPr>
          </a:p>
          <a:p>
            <a:r>
              <a:rPr lang="en-US" altLang="en-US" dirty="0">
                <a:solidFill>
                  <a:schemeClr val="tx1"/>
                </a:solidFill>
              </a:rPr>
              <a:t>Mobile devices</a:t>
            </a:r>
          </a:p>
          <a:p>
            <a:endParaRPr lang="en-US" altLang="en-US" dirty="0">
              <a:solidFill>
                <a:schemeClr val="tx1"/>
              </a:solidFill>
            </a:endParaRPr>
          </a:p>
          <a:p>
            <a:r>
              <a:rPr lang="en-US" altLang="en-US" dirty="0">
                <a:solidFill>
                  <a:schemeClr val="tx1"/>
                </a:solidFill>
              </a:rPr>
              <a:t>Storage devices</a:t>
            </a:r>
          </a:p>
          <a:p>
            <a:endParaRPr lang="en-IE" dirty="0"/>
          </a:p>
        </p:txBody>
      </p:sp>
    </p:spTree>
    <p:extLst>
      <p:ext uri="{BB962C8B-B14F-4D97-AF65-F5344CB8AC3E}">
        <p14:creationId xmlns:p14="http://schemas.microsoft.com/office/powerpoint/2010/main" val="1064910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Considerations</a:t>
            </a:r>
            <a:endParaRPr lang="en-IE" dirty="0"/>
          </a:p>
        </p:txBody>
      </p:sp>
      <p:sp>
        <p:nvSpPr>
          <p:cNvPr id="3" name="Content Placeholder 2"/>
          <p:cNvSpPr>
            <a:spLocks noGrp="1"/>
          </p:cNvSpPr>
          <p:nvPr>
            <p:ph idx="1"/>
          </p:nvPr>
        </p:nvSpPr>
        <p:spPr/>
        <p:txBody>
          <a:bodyPr>
            <a:normAutofit lnSpcReduction="10000"/>
          </a:bodyPr>
          <a:lstStyle/>
          <a:p>
            <a:r>
              <a:rPr lang="en-US" altLang="en-US" dirty="0">
                <a:solidFill>
                  <a:schemeClr val="tx1"/>
                </a:solidFill>
              </a:rPr>
              <a:t>Privacy</a:t>
            </a:r>
          </a:p>
          <a:p>
            <a:pPr lvl="1"/>
            <a:r>
              <a:rPr lang="en-US" altLang="en-US" dirty="0">
                <a:solidFill>
                  <a:schemeClr val="tx1"/>
                </a:solidFill>
              </a:rPr>
              <a:t>Storage </a:t>
            </a:r>
          </a:p>
          <a:p>
            <a:pPr lvl="1"/>
            <a:r>
              <a:rPr lang="en-US" altLang="en-US" dirty="0">
                <a:solidFill>
                  <a:schemeClr val="tx1"/>
                </a:solidFill>
              </a:rPr>
              <a:t>Liability</a:t>
            </a:r>
          </a:p>
          <a:p>
            <a:pPr lvl="1"/>
            <a:r>
              <a:rPr lang="en-US" altLang="en-US" dirty="0">
                <a:solidFill>
                  <a:schemeClr val="tx1"/>
                </a:solidFill>
              </a:rPr>
              <a:t>Disclosure laws</a:t>
            </a:r>
          </a:p>
          <a:p>
            <a:pPr lvl="1"/>
            <a:r>
              <a:rPr lang="en-US" altLang="en-US" dirty="0">
                <a:solidFill>
                  <a:schemeClr val="tx1"/>
                </a:solidFill>
              </a:rPr>
              <a:t>Authority</a:t>
            </a:r>
          </a:p>
          <a:p>
            <a:r>
              <a:rPr lang="en-US" altLang="en-US" dirty="0">
                <a:solidFill>
                  <a:schemeClr val="tx1"/>
                </a:solidFill>
              </a:rPr>
              <a:t>Ethics</a:t>
            </a:r>
          </a:p>
          <a:p>
            <a:pPr lvl="1"/>
            <a:r>
              <a:rPr lang="en-US" altLang="en-US" dirty="0">
                <a:solidFill>
                  <a:schemeClr val="tx1"/>
                </a:solidFill>
              </a:rPr>
              <a:t>Corporate Policy</a:t>
            </a:r>
          </a:p>
          <a:p>
            <a:pPr lvl="1"/>
            <a:r>
              <a:rPr lang="en-US" altLang="en-US" dirty="0">
                <a:solidFill>
                  <a:schemeClr val="tx1"/>
                </a:solidFill>
              </a:rPr>
              <a:t>Professional Affiliations</a:t>
            </a:r>
          </a:p>
          <a:p>
            <a:pPr lvl="1"/>
            <a:r>
              <a:rPr lang="en-US" altLang="en-US" dirty="0">
                <a:solidFill>
                  <a:schemeClr val="tx1"/>
                </a:solidFill>
              </a:rPr>
              <a:t>Code of Conduct</a:t>
            </a:r>
          </a:p>
          <a:p>
            <a:r>
              <a:rPr lang="en-US" altLang="en-US" dirty="0">
                <a:solidFill>
                  <a:schemeClr val="tx1"/>
                </a:solidFill>
              </a:rPr>
              <a:t>Investigation Guidelines</a:t>
            </a:r>
          </a:p>
          <a:p>
            <a:pPr lvl="1"/>
            <a:r>
              <a:rPr lang="en-US" altLang="en-US" dirty="0">
                <a:solidFill>
                  <a:schemeClr val="tx1"/>
                </a:solidFill>
              </a:rPr>
              <a:t>Local vs International Laws</a:t>
            </a:r>
          </a:p>
          <a:p>
            <a:pPr lvl="1"/>
            <a:r>
              <a:rPr lang="en-US" altLang="en-US" dirty="0">
                <a:solidFill>
                  <a:schemeClr val="tx1"/>
                </a:solidFill>
              </a:rPr>
              <a:t>Laws vs Rules vs Guidelines</a:t>
            </a:r>
          </a:p>
          <a:p>
            <a:endParaRPr lang="en-IE" dirty="0"/>
          </a:p>
        </p:txBody>
      </p:sp>
    </p:spTree>
    <p:extLst>
      <p:ext uri="{BB962C8B-B14F-4D97-AF65-F5344CB8AC3E}">
        <p14:creationId xmlns:p14="http://schemas.microsoft.com/office/powerpoint/2010/main" val="2792300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Legal restrictions: EU</a:t>
            </a:r>
            <a:endParaRPr lang="en-IE" dirty="0"/>
          </a:p>
        </p:txBody>
      </p:sp>
      <p:sp>
        <p:nvSpPr>
          <p:cNvPr id="3" name="Content Placeholder 2"/>
          <p:cNvSpPr>
            <a:spLocks noGrp="1"/>
          </p:cNvSpPr>
          <p:nvPr>
            <p:ph idx="1"/>
          </p:nvPr>
        </p:nvSpPr>
        <p:spPr/>
        <p:txBody>
          <a:bodyPr/>
          <a:lstStyle/>
          <a:p>
            <a:pPr>
              <a:defRPr/>
            </a:pPr>
            <a:r>
              <a:rPr lang="en-US" altLang="en-US" dirty="0">
                <a:solidFill>
                  <a:schemeClr val="tx1"/>
                </a:solidFill>
                <a:ea typeface="ＭＳ Ｐゴシック" panose="020B0600070205080204" pitchFamily="34" charset="-128"/>
              </a:rPr>
              <a:t>Directive 95/46/EC of Parliament and of the Council of October 24, 1995</a:t>
            </a:r>
          </a:p>
          <a:p>
            <a:pPr>
              <a:defRPr/>
            </a:pPr>
            <a:endParaRPr lang="en-US" altLang="en-US" dirty="0">
              <a:solidFill>
                <a:schemeClr val="tx1"/>
              </a:solidFill>
              <a:ea typeface="ＭＳ Ｐゴシック" panose="020B0600070205080204" pitchFamily="34" charset="-128"/>
            </a:endParaRPr>
          </a:p>
          <a:p>
            <a:pPr>
              <a:defRPr/>
            </a:pPr>
            <a:r>
              <a:rPr lang="en-US" altLang="en-US" dirty="0">
                <a:solidFill>
                  <a:schemeClr val="tx1"/>
                </a:solidFill>
                <a:ea typeface="ＭＳ Ｐゴシック" panose="020B0600070205080204" pitchFamily="34" charset="-128"/>
              </a:rPr>
              <a:t> </a:t>
            </a:r>
            <a:r>
              <a:rPr lang="en-IE" dirty="0">
                <a:solidFill>
                  <a:schemeClr val="tx1"/>
                </a:solidFill>
                <a:ea typeface="ＭＳ Ｐゴシック" pitchFamily="-65" charset="-128"/>
              </a:rPr>
              <a:t>Article 8 of the Convention of Human Rights</a:t>
            </a:r>
          </a:p>
          <a:p>
            <a:pPr>
              <a:defRPr/>
            </a:pPr>
            <a:endParaRPr lang="en-IE" dirty="0">
              <a:solidFill>
                <a:schemeClr val="tx1"/>
              </a:solidFill>
              <a:ea typeface="ＭＳ Ｐゴシック" pitchFamily="-65" charset="-128"/>
            </a:endParaRPr>
          </a:p>
          <a:p>
            <a:pPr>
              <a:defRPr/>
            </a:pPr>
            <a:r>
              <a:rPr lang="en-IE" dirty="0">
                <a:solidFill>
                  <a:schemeClr val="tx1"/>
                </a:solidFill>
                <a:ea typeface="ＭＳ Ｐゴシック" pitchFamily="-65" charset="-128"/>
              </a:rPr>
              <a:t>Article 10 of the Convention of Human Rights</a:t>
            </a:r>
          </a:p>
          <a:p>
            <a:pPr>
              <a:defRPr/>
            </a:pPr>
            <a:endParaRPr lang="en-IE" dirty="0">
              <a:solidFill>
                <a:schemeClr val="tx1"/>
              </a:solidFill>
              <a:ea typeface="ＭＳ Ｐゴシック" pitchFamily="-65" charset="-128"/>
            </a:endParaRPr>
          </a:p>
          <a:p>
            <a:pPr>
              <a:defRPr/>
            </a:pPr>
            <a:r>
              <a:rPr lang="en-IE" dirty="0">
                <a:solidFill>
                  <a:schemeClr val="tx1"/>
                </a:solidFill>
                <a:ea typeface="ＭＳ Ｐゴシック" pitchFamily="-65" charset="-128"/>
              </a:rPr>
              <a:t>Article 7 of the Fundamental Freedoms and the Charter of Fundamental Rights of the European Union</a:t>
            </a:r>
            <a:endParaRPr lang="en-US" altLang="en-US" dirty="0">
              <a:solidFill>
                <a:schemeClr val="tx1"/>
              </a:solidFill>
              <a:ea typeface="ＭＳ Ｐゴシック" panose="020B0600070205080204" pitchFamily="34" charset="-128"/>
            </a:endParaRPr>
          </a:p>
          <a:p>
            <a:endParaRPr lang="en-IE" dirty="0"/>
          </a:p>
        </p:txBody>
      </p:sp>
    </p:spTree>
    <p:extLst>
      <p:ext uri="{BB962C8B-B14F-4D97-AF65-F5344CB8AC3E}">
        <p14:creationId xmlns:p14="http://schemas.microsoft.com/office/powerpoint/2010/main" val="3467714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 Legal restrictions: USA</a:t>
            </a:r>
            <a:endParaRPr lang="en-IE" dirty="0"/>
          </a:p>
        </p:txBody>
      </p:sp>
      <p:sp>
        <p:nvSpPr>
          <p:cNvPr id="3" name="Content Placeholder 2"/>
          <p:cNvSpPr>
            <a:spLocks noGrp="1"/>
          </p:cNvSpPr>
          <p:nvPr>
            <p:ph idx="1"/>
          </p:nvPr>
        </p:nvSpPr>
        <p:spPr/>
        <p:txBody>
          <a:bodyPr/>
          <a:lstStyle/>
          <a:p>
            <a:pPr>
              <a:defRPr/>
            </a:pPr>
            <a:r>
              <a:rPr lang="en-IE" dirty="0">
                <a:solidFill>
                  <a:schemeClr val="tx1"/>
                </a:solidFill>
                <a:ea typeface="ＭＳ Ｐゴシック" pitchFamily="-65" charset="-128"/>
              </a:rPr>
              <a:t>The US Constitution’s Fourth Amendment</a:t>
            </a:r>
          </a:p>
          <a:p>
            <a:pPr>
              <a:defRPr/>
            </a:pPr>
            <a:r>
              <a:rPr lang="en-IE" dirty="0">
                <a:solidFill>
                  <a:schemeClr val="tx1"/>
                </a:solidFill>
                <a:ea typeface="ＭＳ Ｐゴシック" pitchFamily="-65" charset="-128"/>
              </a:rPr>
              <a:t>US Privacy Act 1974</a:t>
            </a:r>
          </a:p>
          <a:p>
            <a:pPr>
              <a:defRPr/>
            </a:pPr>
            <a:r>
              <a:rPr lang="en-US" altLang="en-US" dirty="0">
                <a:solidFill>
                  <a:schemeClr val="tx1"/>
                </a:solidFill>
                <a:ea typeface="ＭＳ Ｐゴシック" panose="020B0600070205080204" pitchFamily="34" charset="-128"/>
              </a:rPr>
              <a:t>Computer Fraud &amp; Abuse Act 1986</a:t>
            </a:r>
          </a:p>
          <a:p>
            <a:pPr>
              <a:defRPr/>
            </a:pPr>
            <a:r>
              <a:rPr lang="en-IE" dirty="0">
                <a:solidFill>
                  <a:schemeClr val="tx1"/>
                </a:solidFill>
                <a:ea typeface="ＭＳ Ｐゴシック" pitchFamily="-65" charset="-128"/>
              </a:rPr>
              <a:t>Computer Security Act 1987</a:t>
            </a:r>
          </a:p>
          <a:p>
            <a:pPr>
              <a:defRPr/>
            </a:pPr>
            <a:r>
              <a:rPr lang="en-US" dirty="0">
                <a:solidFill>
                  <a:schemeClr val="tx1"/>
                </a:solidFill>
                <a:ea typeface="ＭＳ Ｐゴシック" pitchFamily="-65" charset="-128"/>
              </a:rPr>
              <a:t>Information Technology Management Reform Act of 1996</a:t>
            </a:r>
          </a:p>
          <a:p>
            <a:pPr>
              <a:defRPr/>
            </a:pPr>
            <a:r>
              <a:rPr lang="en-US" dirty="0">
                <a:solidFill>
                  <a:schemeClr val="tx1"/>
                </a:solidFill>
                <a:ea typeface="ＭＳ Ｐゴシック" pitchFamily="-65" charset="-128"/>
              </a:rPr>
              <a:t>Children’s Online Privacy Protection Act of 1998</a:t>
            </a:r>
          </a:p>
          <a:p>
            <a:pPr>
              <a:defRPr/>
            </a:pPr>
            <a:r>
              <a:rPr lang="en-US" altLang="en-US" dirty="0">
                <a:solidFill>
                  <a:schemeClr val="tx1"/>
                </a:solidFill>
                <a:ea typeface="ＭＳ Ｐゴシック" panose="020B0600070205080204" pitchFamily="34" charset="-128"/>
              </a:rPr>
              <a:t>US Patriot I &amp; II Acts (2001- )</a:t>
            </a:r>
          </a:p>
          <a:p>
            <a:endParaRPr lang="en-IE" dirty="0"/>
          </a:p>
        </p:txBody>
      </p:sp>
    </p:spTree>
    <p:extLst>
      <p:ext uri="{BB962C8B-B14F-4D97-AF65-F5344CB8AC3E}">
        <p14:creationId xmlns:p14="http://schemas.microsoft.com/office/powerpoint/2010/main" val="3752011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Incident Response &amp; Forensic </a:t>
            </a:r>
            <a:r>
              <a:rPr lang="en-IE" dirty="0" smtClean="0"/>
              <a:t>Framework</a:t>
            </a:r>
            <a:endParaRPr lang="en-IE" dirty="0"/>
          </a:p>
        </p:txBody>
      </p:sp>
      <p:sp>
        <p:nvSpPr>
          <p:cNvPr id="3" name="Content Placeholder 2"/>
          <p:cNvSpPr>
            <a:spLocks noGrp="1"/>
          </p:cNvSpPr>
          <p:nvPr>
            <p:ph idx="1"/>
          </p:nvPr>
        </p:nvSpPr>
        <p:spPr/>
        <p:txBody>
          <a:bodyPr/>
          <a:lstStyle/>
          <a:p>
            <a:endParaRPr lang="en-IE"/>
          </a:p>
        </p:txBody>
      </p:sp>
    </p:spTree>
    <p:extLst>
      <p:ext uri="{BB962C8B-B14F-4D97-AF65-F5344CB8AC3E}">
        <p14:creationId xmlns:p14="http://schemas.microsoft.com/office/powerpoint/2010/main" val="3990335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Incident Response Lifecycle</a:t>
            </a:r>
            <a:endParaRPr lang="en-IE" dirty="0"/>
          </a:p>
        </p:txBody>
      </p:sp>
      <p:pic>
        <p:nvPicPr>
          <p:cNvPr id="4" name="Picture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4871" y="1846263"/>
            <a:ext cx="7962584"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54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1"/>
                </a:solidFill>
                <a:ea typeface="ＭＳ Ｐゴシック" panose="020B0600070205080204" pitchFamily="34" charset="-128"/>
              </a:rPr>
              <a:t>Intrusion </a:t>
            </a:r>
            <a:r>
              <a:rPr lang="en-US" altLang="en-US" dirty="0" err="1" smtClean="0">
                <a:solidFill>
                  <a:schemeClr val="tx1"/>
                </a:solidFill>
                <a:ea typeface="ＭＳ Ｐゴシック" panose="020B0600070205080204" pitchFamily="34" charset="-128"/>
              </a:rPr>
              <a:t>Killchain</a:t>
            </a:r>
            <a:endParaRPr lang="en-IE" dirty="0"/>
          </a:p>
        </p:txBody>
      </p:sp>
      <p:pic>
        <p:nvPicPr>
          <p:cNvPr id="4" name="Picture 1"/>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1960" y="1737360"/>
            <a:ext cx="7027283" cy="462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7230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ea typeface="ＭＳ Ｐゴシック" panose="020B0600070205080204" pitchFamily="34" charset="-128"/>
              </a:rPr>
              <a:t>Intrusion </a:t>
            </a:r>
            <a:r>
              <a:rPr lang="en-US" dirty="0" err="1" smtClean="0">
                <a:solidFill>
                  <a:schemeClr val="tx1"/>
                </a:solidFill>
                <a:ea typeface="ＭＳ Ｐゴシック" panose="020B0600070205080204" pitchFamily="34" charset="-128"/>
              </a:rPr>
              <a:t>Killchain</a:t>
            </a:r>
            <a:endParaRPr lang="en-IE" dirty="0"/>
          </a:p>
        </p:txBody>
      </p:sp>
      <p:sp>
        <p:nvSpPr>
          <p:cNvPr id="3" name="Content Placeholder 2"/>
          <p:cNvSpPr>
            <a:spLocks noGrp="1"/>
          </p:cNvSpPr>
          <p:nvPr>
            <p:ph idx="1"/>
          </p:nvPr>
        </p:nvSpPr>
        <p:spPr/>
        <p:txBody>
          <a:bodyPr/>
          <a:lstStyle/>
          <a:p>
            <a:endParaRPr lang="en-IE"/>
          </a:p>
        </p:txBody>
      </p:sp>
      <p:pic>
        <p:nvPicPr>
          <p:cNvPr id="5" name="Picture 4"/>
          <p:cNvPicPr>
            <a:picLocks noChangeAspect="1"/>
          </p:cNvPicPr>
          <p:nvPr/>
        </p:nvPicPr>
        <p:blipFill>
          <a:blip r:embed="rId3"/>
          <a:stretch>
            <a:fillRect/>
          </a:stretch>
        </p:blipFill>
        <p:spPr>
          <a:xfrm>
            <a:off x="952500" y="1828800"/>
            <a:ext cx="10287000" cy="3200400"/>
          </a:xfrm>
          <a:prstGeom prst="rect">
            <a:avLst/>
          </a:prstGeom>
        </p:spPr>
      </p:pic>
    </p:spTree>
    <p:extLst>
      <p:ext uri="{BB962C8B-B14F-4D97-AF65-F5344CB8AC3E}">
        <p14:creationId xmlns:p14="http://schemas.microsoft.com/office/powerpoint/2010/main" val="4291286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ea typeface="ＭＳ Ｐゴシック" panose="020B0600070205080204" pitchFamily="34" charset="-128"/>
              </a:rPr>
              <a:t>Approaches to Adopt</a:t>
            </a:r>
            <a:endParaRPr lang="en-IE" dirty="0"/>
          </a:p>
        </p:txBody>
      </p:sp>
      <p:sp>
        <p:nvSpPr>
          <p:cNvPr id="3" name="Content Placeholder 2"/>
          <p:cNvSpPr>
            <a:spLocks noGrp="1"/>
          </p:cNvSpPr>
          <p:nvPr>
            <p:ph idx="1"/>
          </p:nvPr>
        </p:nvSpPr>
        <p:spPr/>
        <p:txBody>
          <a:bodyPr/>
          <a:lstStyle/>
          <a:p>
            <a:r>
              <a:rPr lang="en-US" altLang="en-US" dirty="0">
                <a:solidFill>
                  <a:schemeClr val="tx1"/>
                </a:solidFill>
              </a:rPr>
              <a:t>Deep Dive Forensics</a:t>
            </a:r>
          </a:p>
          <a:p>
            <a:pPr lvl="1"/>
            <a:r>
              <a:rPr lang="en-US" altLang="en-US" dirty="0">
                <a:solidFill>
                  <a:schemeClr val="tx1"/>
                </a:solidFill>
              </a:rPr>
              <a:t>Singular</a:t>
            </a:r>
          </a:p>
          <a:p>
            <a:pPr lvl="1"/>
            <a:r>
              <a:rPr lang="en-US" altLang="en-US" dirty="0">
                <a:solidFill>
                  <a:schemeClr val="tx1"/>
                </a:solidFill>
              </a:rPr>
              <a:t>In depth</a:t>
            </a:r>
          </a:p>
          <a:p>
            <a:pPr lvl="1"/>
            <a:r>
              <a:rPr lang="en-US" altLang="en-US" dirty="0">
                <a:solidFill>
                  <a:schemeClr val="tx1"/>
                </a:solidFill>
              </a:rPr>
              <a:t>Collects Malware</a:t>
            </a:r>
          </a:p>
          <a:p>
            <a:pPr lvl="1"/>
            <a:r>
              <a:rPr lang="en-US" altLang="en-US" dirty="0">
                <a:solidFill>
                  <a:schemeClr val="tx1"/>
                </a:solidFill>
              </a:rPr>
              <a:t>Collects Network Signatures</a:t>
            </a:r>
          </a:p>
          <a:p>
            <a:pPr lvl="1"/>
            <a:endParaRPr lang="en-US" altLang="en-US" dirty="0">
              <a:solidFill>
                <a:schemeClr val="tx1"/>
              </a:solidFill>
            </a:endParaRPr>
          </a:p>
          <a:p>
            <a:r>
              <a:rPr lang="en-US" altLang="en-US" dirty="0">
                <a:solidFill>
                  <a:schemeClr val="tx1"/>
                </a:solidFill>
              </a:rPr>
              <a:t>Enterprise Scanning</a:t>
            </a:r>
          </a:p>
          <a:p>
            <a:pPr lvl="1"/>
            <a:r>
              <a:rPr lang="en-US" altLang="en-US" dirty="0">
                <a:solidFill>
                  <a:schemeClr val="tx1"/>
                </a:solidFill>
              </a:rPr>
              <a:t>Touch and Go scan for compromises</a:t>
            </a:r>
          </a:p>
          <a:p>
            <a:pPr lvl="1"/>
            <a:r>
              <a:rPr lang="en-US" altLang="en-US" dirty="0">
                <a:solidFill>
                  <a:schemeClr val="tx1"/>
                </a:solidFill>
              </a:rPr>
              <a:t>Identify new systems &amp; lateral movement</a:t>
            </a:r>
          </a:p>
          <a:p>
            <a:pPr lvl="1"/>
            <a:r>
              <a:rPr lang="en-US" altLang="en-US" dirty="0">
                <a:solidFill>
                  <a:schemeClr val="tx1"/>
                </a:solidFill>
              </a:rPr>
              <a:t>Scan 1000’s of systems quickly</a:t>
            </a:r>
          </a:p>
          <a:p>
            <a:pPr lvl="1"/>
            <a:r>
              <a:rPr lang="en-US" altLang="en-US" dirty="0">
                <a:solidFill>
                  <a:schemeClr val="tx1"/>
                </a:solidFill>
              </a:rPr>
              <a:t>Looks for key IOC’s</a:t>
            </a:r>
          </a:p>
          <a:p>
            <a:endParaRPr lang="en-IE" dirty="0"/>
          </a:p>
        </p:txBody>
      </p:sp>
    </p:spTree>
    <p:extLst>
      <p:ext uri="{BB962C8B-B14F-4D97-AF65-F5344CB8AC3E}">
        <p14:creationId xmlns:p14="http://schemas.microsoft.com/office/powerpoint/2010/main" val="2309120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Disclaimer	</a:t>
            </a:r>
          </a:p>
        </p:txBody>
      </p:sp>
      <p:sp>
        <p:nvSpPr>
          <p:cNvPr id="3" name="Content Placeholder 2"/>
          <p:cNvSpPr>
            <a:spLocks noGrp="1"/>
          </p:cNvSpPr>
          <p:nvPr>
            <p:ph idx="1"/>
          </p:nvPr>
        </p:nvSpPr>
        <p:spPr/>
        <p:txBody>
          <a:bodyPr/>
          <a:lstStyle/>
          <a:p>
            <a:r>
              <a:rPr lang="en-US" dirty="0"/>
              <a:t>All celebrity voices are impersonated… poorly</a:t>
            </a:r>
            <a:br>
              <a:rPr lang="en-US" dirty="0"/>
            </a:br>
            <a:endParaRPr lang="en-US" dirty="0"/>
          </a:p>
          <a:p>
            <a:r>
              <a:rPr lang="en-US" dirty="0"/>
              <a:t>Most of this work is shamelessly stolen</a:t>
            </a:r>
            <a:br>
              <a:rPr lang="en-US" dirty="0"/>
            </a:br>
            <a:endParaRPr lang="en-US" dirty="0"/>
          </a:p>
          <a:p>
            <a:r>
              <a:rPr lang="en-US" dirty="0"/>
              <a:t>All other thoughts and opinions expressed are my own and do not represent those of my current employer, (Qualcomm), or of any previous employer, friends, associates, (non)fictitious heroes or frenemies*</a:t>
            </a:r>
            <a:br>
              <a:rPr lang="en-US" dirty="0"/>
            </a:br>
            <a:endParaRPr lang="en-US" dirty="0"/>
          </a:p>
          <a:p>
            <a:r>
              <a:rPr lang="en-US" dirty="0"/>
              <a:t>Never practice anything discussed here on anything besides your own personal network, or with-in the explicitly written remit provided to you by whomever you are providing a service for.</a:t>
            </a:r>
          </a:p>
          <a:p>
            <a:endParaRPr lang="en-US" dirty="0"/>
          </a:p>
          <a:p>
            <a:endParaRPr lang="en-IE" dirty="0"/>
          </a:p>
        </p:txBody>
      </p:sp>
    </p:spTree>
    <p:extLst>
      <p:ext uri="{BB962C8B-B14F-4D97-AF65-F5344CB8AC3E}">
        <p14:creationId xmlns:p14="http://schemas.microsoft.com/office/powerpoint/2010/main" val="3244142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The Overview	</a:t>
            </a:r>
            <a:endParaRPr lang="en-IE" dirty="0"/>
          </a:p>
        </p:txBody>
      </p:sp>
      <p:sp>
        <p:nvSpPr>
          <p:cNvPr id="3" name="Content Placeholder 2"/>
          <p:cNvSpPr>
            <a:spLocks noGrp="1"/>
          </p:cNvSpPr>
          <p:nvPr>
            <p:ph idx="1"/>
          </p:nvPr>
        </p:nvSpPr>
        <p:spPr/>
        <p:txBody>
          <a:bodyPr/>
          <a:lstStyle/>
          <a:p>
            <a:pPr marL="514350" indent="-514350">
              <a:buFontTx/>
              <a:buAutoNum type="arabicPeriod"/>
            </a:pPr>
            <a:r>
              <a:rPr lang="en-US" altLang="en-US" dirty="0">
                <a:solidFill>
                  <a:schemeClr val="tx1"/>
                </a:solidFill>
              </a:rPr>
              <a:t>Prepare</a:t>
            </a:r>
          </a:p>
          <a:p>
            <a:pPr marL="514350" indent="-514350">
              <a:buFontTx/>
              <a:buAutoNum type="arabicPeriod"/>
            </a:pPr>
            <a:r>
              <a:rPr lang="en-US" altLang="en-US" dirty="0">
                <a:solidFill>
                  <a:schemeClr val="tx1"/>
                </a:solidFill>
              </a:rPr>
              <a:t>Identify</a:t>
            </a:r>
          </a:p>
          <a:p>
            <a:pPr marL="514350" indent="-514350">
              <a:buFontTx/>
              <a:buAutoNum type="arabicPeriod"/>
            </a:pPr>
            <a:r>
              <a:rPr lang="en-US" altLang="en-US" dirty="0">
                <a:solidFill>
                  <a:schemeClr val="tx1"/>
                </a:solidFill>
              </a:rPr>
              <a:t>Preserve</a:t>
            </a:r>
          </a:p>
          <a:p>
            <a:pPr marL="514350" indent="-514350">
              <a:buFontTx/>
              <a:buAutoNum type="arabicPeriod"/>
            </a:pPr>
            <a:r>
              <a:rPr lang="en-US" altLang="en-US" dirty="0">
                <a:solidFill>
                  <a:schemeClr val="tx1"/>
                </a:solidFill>
              </a:rPr>
              <a:t>Select</a:t>
            </a:r>
          </a:p>
          <a:p>
            <a:pPr marL="514350" indent="-514350">
              <a:buFontTx/>
              <a:buAutoNum type="arabicPeriod"/>
            </a:pPr>
            <a:r>
              <a:rPr lang="en-US" altLang="en-US" dirty="0">
                <a:solidFill>
                  <a:schemeClr val="tx1"/>
                </a:solidFill>
              </a:rPr>
              <a:t>Examine</a:t>
            </a:r>
          </a:p>
          <a:p>
            <a:pPr marL="514350" indent="-514350">
              <a:buFontTx/>
              <a:buAutoNum type="arabicPeriod"/>
            </a:pPr>
            <a:r>
              <a:rPr lang="en-US" altLang="en-US" dirty="0">
                <a:solidFill>
                  <a:schemeClr val="tx1"/>
                </a:solidFill>
              </a:rPr>
              <a:t>Classify</a:t>
            </a:r>
          </a:p>
          <a:p>
            <a:pPr marL="514350" indent="-514350">
              <a:buFontTx/>
              <a:buAutoNum type="arabicPeriod"/>
            </a:pPr>
            <a:r>
              <a:rPr lang="en-US" altLang="en-US" dirty="0" err="1">
                <a:solidFill>
                  <a:schemeClr val="tx1"/>
                </a:solidFill>
              </a:rPr>
              <a:t>Analyse</a:t>
            </a:r>
            <a:endParaRPr lang="en-US" altLang="en-US" dirty="0">
              <a:solidFill>
                <a:schemeClr val="tx1"/>
              </a:solidFill>
            </a:endParaRPr>
          </a:p>
          <a:p>
            <a:pPr marL="514350" indent="-514350">
              <a:buFontTx/>
              <a:buAutoNum type="arabicPeriod"/>
            </a:pPr>
            <a:r>
              <a:rPr lang="en-US" altLang="en-US" dirty="0">
                <a:solidFill>
                  <a:schemeClr val="tx1"/>
                </a:solidFill>
              </a:rPr>
              <a:t>Present</a:t>
            </a:r>
          </a:p>
          <a:p>
            <a:endParaRPr lang="en-IE" dirty="0"/>
          </a:p>
        </p:txBody>
      </p:sp>
    </p:spTree>
    <p:extLst>
      <p:ext uri="{BB962C8B-B14F-4D97-AF65-F5344CB8AC3E}">
        <p14:creationId xmlns:p14="http://schemas.microsoft.com/office/powerpoint/2010/main" val="3664180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Prepare	</a:t>
            </a:r>
            <a:endParaRPr lang="en-IE" dirty="0"/>
          </a:p>
        </p:txBody>
      </p:sp>
      <p:sp>
        <p:nvSpPr>
          <p:cNvPr id="3" name="Content Placeholder 2"/>
          <p:cNvSpPr>
            <a:spLocks noGrp="1"/>
          </p:cNvSpPr>
          <p:nvPr>
            <p:ph idx="1"/>
          </p:nvPr>
        </p:nvSpPr>
        <p:spPr/>
        <p:txBody>
          <a:bodyPr/>
          <a:lstStyle/>
          <a:p>
            <a:r>
              <a:rPr lang="en-US" altLang="en-US" dirty="0">
                <a:solidFill>
                  <a:schemeClr val="tx1"/>
                </a:solidFill>
              </a:rPr>
              <a:t>Administrative </a:t>
            </a:r>
          </a:p>
          <a:p>
            <a:endParaRPr lang="en-US" altLang="en-US" dirty="0">
              <a:solidFill>
                <a:schemeClr val="tx1"/>
              </a:solidFill>
            </a:endParaRPr>
          </a:p>
          <a:p>
            <a:r>
              <a:rPr lang="en-US" altLang="en-US" dirty="0">
                <a:solidFill>
                  <a:schemeClr val="tx1"/>
                </a:solidFill>
              </a:rPr>
              <a:t>Scope</a:t>
            </a:r>
          </a:p>
          <a:p>
            <a:endParaRPr lang="en-US" altLang="en-US" dirty="0">
              <a:solidFill>
                <a:schemeClr val="tx1"/>
              </a:solidFill>
            </a:endParaRPr>
          </a:p>
          <a:p>
            <a:r>
              <a:rPr lang="en-US" altLang="en-US" dirty="0">
                <a:solidFill>
                  <a:schemeClr val="tx1"/>
                </a:solidFill>
              </a:rPr>
              <a:t>Work Plan</a:t>
            </a:r>
          </a:p>
          <a:p>
            <a:endParaRPr lang="en-IE" dirty="0"/>
          </a:p>
        </p:txBody>
      </p:sp>
    </p:spTree>
    <p:extLst>
      <p:ext uri="{BB962C8B-B14F-4D97-AF65-F5344CB8AC3E}">
        <p14:creationId xmlns:p14="http://schemas.microsoft.com/office/powerpoint/2010/main" val="3410910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1"/>
                </a:solidFill>
                <a:ea typeface="ＭＳ Ｐゴシック" panose="020B0600070205080204" pitchFamily="34" charset="-128"/>
              </a:rPr>
              <a:t>Prepare </a:t>
            </a:r>
            <a:r>
              <a:rPr lang="en-US" altLang="en-US" dirty="0" err="1" smtClean="0">
                <a:solidFill>
                  <a:schemeClr val="tx1"/>
                </a:solidFill>
                <a:ea typeface="ＭＳ Ｐゴシック" panose="020B0600070205080204" pitchFamily="34" charset="-128"/>
              </a:rPr>
              <a:t>Prepare</a:t>
            </a:r>
            <a:r>
              <a:rPr lang="en-US" altLang="en-US" dirty="0" smtClean="0">
                <a:solidFill>
                  <a:schemeClr val="tx1"/>
                </a:solidFill>
                <a:ea typeface="ＭＳ Ｐゴシック" panose="020B0600070205080204" pitchFamily="34" charset="-128"/>
              </a:rPr>
              <a:t> </a:t>
            </a:r>
            <a:r>
              <a:rPr lang="en-US" altLang="en-US" dirty="0" err="1" smtClean="0">
                <a:solidFill>
                  <a:schemeClr val="tx1"/>
                </a:solidFill>
                <a:ea typeface="ＭＳ Ｐゴシック" panose="020B0600070205080204" pitchFamily="34" charset="-128"/>
              </a:rPr>
              <a:t>Prepare</a:t>
            </a:r>
            <a:r>
              <a:rPr lang="en-US" altLang="en-US" dirty="0" smtClean="0">
                <a:solidFill>
                  <a:schemeClr val="tx1"/>
                </a:solidFill>
                <a:ea typeface="ＭＳ Ｐゴシック" panose="020B0600070205080204" pitchFamily="34" charset="-128"/>
              </a:rPr>
              <a:t> </a:t>
            </a:r>
            <a:endParaRPr lang="en-IE" dirty="0"/>
          </a:p>
        </p:txBody>
      </p:sp>
      <p:pic>
        <p:nvPicPr>
          <p:cNvPr id="4" name="Picture 2" descr="https://i.imgflip.com/o6p7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13762" y="1815832"/>
            <a:ext cx="4530903" cy="453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876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Identify</a:t>
            </a:r>
            <a:endParaRPr lang="en-IE" dirty="0"/>
          </a:p>
        </p:txBody>
      </p:sp>
      <p:sp>
        <p:nvSpPr>
          <p:cNvPr id="3" name="Content Placeholder 2"/>
          <p:cNvSpPr>
            <a:spLocks noGrp="1"/>
          </p:cNvSpPr>
          <p:nvPr>
            <p:ph idx="1"/>
          </p:nvPr>
        </p:nvSpPr>
        <p:spPr/>
        <p:txBody>
          <a:bodyPr/>
          <a:lstStyle/>
          <a:p>
            <a:r>
              <a:rPr lang="en-US" altLang="en-US" dirty="0">
                <a:solidFill>
                  <a:schemeClr val="tx1"/>
                </a:solidFill>
              </a:rPr>
              <a:t>Most volatile first!</a:t>
            </a:r>
          </a:p>
          <a:p>
            <a:endParaRPr lang="en-US" altLang="en-US" dirty="0">
              <a:solidFill>
                <a:schemeClr val="tx1"/>
              </a:solidFill>
            </a:endParaRPr>
          </a:p>
          <a:p>
            <a:r>
              <a:rPr lang="en-US" altLang="en-US" dirty="0">
                <a:solidFill>
                  <a:schemeClr val="tx1"/>
                </a:solidFill>
              </a:rPr>
              <a:t>RAM contents</a:t>
            </a:r>
          </a:p>
          <a:p>
            <a:endParaRPr lang="en-US" altLang="en-US" dirty="0">
              <a:solidFill>
                <a:schemeClr val="tx1"/>
              </a:solidFill>
            </a:endParaRPr>
          </a:p>
          <a:p>
            <a:r>
              <a:rPr lang="en-US" altLang="en-US" dirty="0">
                <a:solidFill>
                  <a:schemeClr val="tx1"/>
                </a:solidFill>
              </a:rPr>
              <a:t>Login Sessions</a:t>
            </a:r>
          </a:p>
          <a:p>
            <a:endParaRPr lang="en-US" altLang="en-US" dirty="0">
              <a:solidFill>
                <a:schemeClr val="tx1"/>
              </a:solidFill>
            </a:endParaRPr>
          </a:p>
          <a:p>
            <a:r>
              <a:rPr lang="en-US" altLang="en-US">
                <a:solidFill>
                  <a:schemeClr val="tx1"/>
                </a:solidFill>
              </a:rPr>
              <a:t>Memory </a:t>
            </a:r>
            <a:r>
              <a:rPr lang="en-US" altLang="en-US" smtClean="0">
                <a:solidFill>
                  <a:schemeClr val="tx1"/>
                </a:solidFill>
              </a:rPr>
              <a:t>contents</a:t>
            </a:r>
            <a:endParaRPr lang="en-US" altLang="en-US" dirty="0">
              <a:solidFill>
                <a:schemeClr val="tx1"/>
              </a:solidFill>
            </a:endParaRPr>
          </a:p>
          <a:p>
            <a:endParaRPr lang="en-IE" dirty="0"/>
          </a:p>
        </p:txBody>
      </p:sp>
    </p:spTree>
    <p:extLst>
      <p:ext uri="{BB962C8B-B14F-4D97-AF65-F5344CB8AC3E}">
        <p14:creationId xmlns:p14="http://schemas.microsoft.com/office/powerpoint/2010/main" val="2717726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Identify</a:t>
            </a:r>
            <a:endParaRPr lang="en-IE" dirty="0"/>
          </a:p>
        </p:txBody>
      </p:sp>
      <p:sp>
        <p:nvSpPr>
          <p:cNvPr id="3" name="Content Placeholder 2"/>
          <p:cNvSpPr>
            <a:spLocks noGrp="1"/>
          </p:cNvSpPr>
          <p:nvPr>
            <p:ph idx="1"/>
          </p:nvPr>
        </p:nvSpPr>
        <p:spPr/>
        <p:txBody>
          <a:bodyPr/>
          <a:lstStyle/>
          <a:p>
            <a:r>
              <a:rPr lang="en-US" altLang="en-US" dirty="0">
                <a:solidFill>
                  <a:schemeClr val="tx1"/>
                </a:solidFill>
              </a:rPr>
              <a:t>Running Processes</a:t>
            </a:r>
          </a:p>
          <a:p>
            <a:endParaRPr lang="en-US" altLang="en-US" dirty="0">
              <a:solidFill>
                <a:schemeClr val="tx1"/>
              </a:solidFill>
            </a:endParaRPr>
          </a:p>
          <a:p>
            <a:r>
              <a:rPr lang="en-US" altLang="en-US" dirty="0">
                <a:solidFill>
                  <a:schemeClr val="tx1"/>
                </a:solidFill>
              </a:rPr>
              <a:t>Open Files</a:t>
            </a:r>
          </a:p>
          <a:p>
            <a:endParaRPr lang="en-US" altLang="en-US" dirty="0">
              <a:solidFill>
                <a:schemeClr val="tx1"/>
              </a:solidFill>
            </a:endParaRPr>
          </a:p>
          <a:p>
            <a:r>
              <a:rPr lang="en-US" altLang="en-US" dirty="0">
                <a:solidFill>
                  <a:schemeClr val="tx1"/>
                </a:solidFill>
              </a:rPr>
              <a:t>Network Connections</a:t>
            </a:r>
          </a:p>
          <a:p>
            <a:endParaRPr lang="en-US" altLang="en-US" dirty="0">
              <a:solidFill>
                <a:schemeClr val="tx1"/>
              </a:solidFill>
            </a:endParaRPr>
          </a:p>
          <a:p>
            <a:r>
              <a:rPr lang="en-US" altLang="en-US" dirty="0">
                <a:solidFill>
                  <a:schemeClr val="tx1"/>
                </a:solidFill>
              </a:rPr>
              <a:t>Network Configuration</a:t>
            </a:r>
          </a:p>
          <a:p>
            <a:endParaRPr lang="en-US" altLang="en-US" dirty="0">
              <a:solidFill>
                <a:schemeClr val="tx1"/>
              </a:solidFill>
            </a:endParaRPr>
          </a:p>
          <a:p>
            <a:r>
              <a:rPr lang="en-US" altLang="en-US" dirty="0">
                <a:solidFill>
                  <a:schemeClr val="tx1"/>
                </a:solidFill>
              </a:rPr>
              <a:t>Operating System time</a:t>
            </a:r>
          </a:p>
          <a:p>
            <a:endParaRPr lang="en-IE" dirty="0"/>
          </a:p>
        </p:txBody>
      </p:sp>
    </p:spTree>
    <p:extLst>
      <p:ext uri="{BB962C8B-B14F-4D97-AF65-F5344CB8AC3E}">
        <p14:creationId xmlns:p14="http://schemas.microsoft.com/office/powerpoint/2010/main" val="1588316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Preserve</a:t>
            </a:r>
            <a:endParaRPr lang="en-IE" dirty="0"/>
          </a:p>
        </p:txBody>
      </p:sp>
      <p:sp>
        <p:nvSpPr>
          <p:cNvPr id="3" name="Content Placeholder 2"/>
          <p:cNvSpPr>
            <a:spLocks noGrp="1"/>
          </p:cNvSpPr>
          <p:nvPr>
            <p:ph idx="1"/>
          </p:nvPr>
        </p:nvSpPr>
        <p:spPr/>
        <p:txBody>
          <a:bodyPr/>
          <a:lstStyle/>
          <a:p>
            <a:r>
              <a:rPr lang="en-US" altLang="en-US" dirty="0" err="1">
                <a:solidFill>
                  <a:schemeClr val="tx1"/>
                </a:solidFill>
              </a:rPr>
              <a:t>Bitstream</a:t>
            </a:r>
            <a:r>
              <a:rPr lang="en-US" altLang="en-US" dirty="0">
                <a:solidFill>
                  <a:schemeClr val="tx1"/>
                </a:solidFill>
              </a:rPr>
              <a:t> image of copy</a:t>
            </a:r>
          </a:p>
          <a:p>
            <a:endParaRPr lang="en-US" altLang="en-US" dirty="0">
              <a:solidFill>
                <a:schemeClr val="tx1"/>
              </a:solidFill>
            </a:endParaRPr>
          </a:p>
          <a:p>
            <a:r>
              <a:rPr lang="en-US" altLang="en-US" dirty="0">
                <a:solidFill>
                  <a:schemeClr val="tx1"/>
                </a:solidFill>
              </a:rPr>
              <a:t>Hash the master copy</a:t>
            </a:r>
          </a:p>
          <a:p>
            <a:endParaRPr lang="en-US" altLang="en-US" dirty="0">
              <a:solidFill>
                <a:schemeClr val="tx1"/>
              </a:solidFill>
            </a:endParaRPr>
          </a:p>
          <a:p>
            <a:r>
              <a:rPr lang="en-US" altLang="en-US" dirty="0">
                <a:solidFill>
                  <a:schemeClr val="tx1"/>
                </a:solidFill>
              </a:rPr>
              <a:t>Make “working copies”</a:t>
            </a:r>
          </a:p>
          <a:p>
            <a:endParaRPr lang="en-US" altLang="en-US" dirty="0">
              <a:solidFill>
                <a:schemeClr val="tx1"/>
              </a:solidFill>
            </a:endParaRPr>
          </a:p>
          <a:p>
            <a:r>
              <a:rPr lang="en-US" altLang="en-US" dirty="0">
                <a:solidFill>
                  <a:schemeClr val="tx1"/>
                </a:solidFill>
              </a:rPr>
              <a:t>Match the hashes</a:t>
            </a:r>
          </a:p>
          <a:p>
            <a:endParaRPr lang="en-US" altLang="en-US" dirty="0">
              <a:solidFill>
                <a:schemeClr val="tx1"/>
              </a:solidFill>
            </a:endParaRPr>
          </a:p>
          <a:p>
            <a:r>
              <a:rPr lang="en-US" altLang="en-US" dirty="0">
                <a:solidFill>
                  <a:schemeClr val="tx1"/>
                </a:solidFill>
              </a:rPr>
              <a:t>Document everything</a:t>
            </a:r>
          </a:p>
          <a:p>
            <a:endParaRPr lang="en-IE" dirty="0"/>
          </a:p>
        </p:txBody>
      </p:sp>
    </p:spTree>
    <p:extLst>
      <p:ext uri="{BB962C8B-B14F-4D97-AF65-F5344CB8AC3E}">
        <p14:creationId xmlns:p14="http://schemas.microsoft.com/office/powerpoint/2010/main" val="860599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Select</a:t>
            </a:r>
            <a:endParaRPr lang="en-IE" dirty="0"/>
          </a:p>
        </p:txBody>
      </p:sp>
      <p:sp>
        <p:nvSpPr>
          <p:cNvPr id="3" name="Content Placeholder 2"/>
          <p:cNvSpPr>
            <a:spLocks noGrp="1"/>
          </p:cNvSpPr>
          <p:nvPr>
            <p:ph idx="1"/>
          </p:nvPr>
        </p:nvSpPr>
        <p:spPr/>
        <p:txBody>
          <a:bodyPr/>
          <a:lstStyle/>
          <a:p>
            <a:r>
              <a:rPr lang="en-US" altLang="en-US" dirty="0">
                <a:solidFill>
                  <a:schemeClr val="tx1"/>
                </a:solidFill>
              </a:rPr>
              <a:t>Quickly evaluate most promising material</a:t>
            </a:r>
          </a:p>
          <a:p>
            <a:r>
              <a:rPr lang="en-US" altLang="en-US" dirty="0">
                <a:solidFill>
                  <a:schemeClr val="tx1"/>
                </a:solidFill>
              </a:rPr>
              <a:t> </a:t>
            </a:r>
          </a:p>
          <a:p>
            <a:r>
              <a:rPr lang="en-US" altLang="en-US" dirty="0">
                <a:solidFill>
                  <a:schemeClr val="tx1"/>
                </a:solidFill>
              </a:rPr>
              <a:t>Distribute workload</a:t>
            </a:r>
          </a:p>
          <a:p>
            <a:endParaRPr lang="en-US" altLang="en-US" dirty="0">
              <a:solidFill>
                <a:schemeClr val="tx1"/>
              </a:solidFill>
            </a:endParaRPr>
          </a:p>
          <a:p>
            <a:r>
              <a:rPr lang="en-US" altLang="en-US" dirty="0">
                <a:solidFill>
                  <a:schemeClr val="tx1"/>
                </a:solidFill>
              </a:rPr>
              <a:t>Communication</a:t>
            </a:r>
          </a:p>
          <a:p>
            <a:endParaRPr lang="en-US" altLang="en-US" dirty="0">
              <a:solidFill>
                <a:schemeClr val="tx1"/>
              </a:solidFill>
            </a:endParaRPr>
          </a:p>
          <a:p>
            <a:r>
              <a:rPr lang="en-US" altLang="en-US" dirty="0">
                <a:solidFill>
                  <a:schemeClr val="tx1"/>
                </a:solidFill>
              </a:rPr>
              <a:t>Documentation</a:t>
            </a:r>
          </a:p>
          <a:p>
            <a:endParaRPr lang="en-US" altLang="en-US" dirty="0">
              <a:solidFill>
                <a:schemeClr val="tx1"/>
              </a:solidFill>
            </a:endParaRPr>
          </a:p>
          <a:p>
            <a:r>
              <a:rPr lang="en-US" altLang="en-US" dirty="0">
                <a:solidFill>
                  <a:schemeClr val="tx1"/>
                </a:solidFill>
              </a:rPr>
              <a:t>Chain of custody</a:t>
            </a:r>
          </a:p>
          <a:p>
            <a:endParaRPr lang="en-IE" dirty="0"/>
          </a:p>
        </p:txBody>
      </p:sp>
    </p:spTree>
    <p:extLst>
      <p:ext uri="{BB962C8B-B14F-4D97-AF65-F5344CB8AC3E}">
        <p14:creationId xmlns:p14="http://schemas.microsoft.com/office/powerpoint/2010/main" val="17288293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Examine</a:t>
            </a:r>
            <a:endParaRPr lang="en-IE" dirty="0"/>
          </a:p>
        </p:txBody>
      </p:sp>
      <p:pic>
        <p:nvPicPr>
          <p:cNvPr id="4" name="Picture 6" descr="https://i.imgflip.com/o5pl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78346" y="1722256"/>
            <a:ext cx="6155379" cy="437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968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Classify</a:t>
            </a:r>
            <a:endParaRPr lang="en-IE" dirty="0"/>
          </a:p>
        </p:txBody>
      </p:sp>
      <p:sp>
        <p:nvSpPr>
          <p:cNvPr id="3" name="Content Placeholder 2"/>
          <p:cNvSpPr>
            <a:spLocks noGrp="1"/>
          </p:cNvSpPr>
          <p:nvPr>
            <p:ph idx="1"/>
          </p:nvPr>
        </p:nvSpPr>
        <p:spPr/>
        <p:txBody>
          <a:bodyPr/>
          <a:lstStyle/>
          <a:p>
            <a:r>
              <a:rPr lang="en-US" altLang="en-US" dirty="0">
                <a:solidFill>
                  <a:schemeClr val="tx1"/>
                </a:solidFill>
              </a:rPr>
              <a:t>Related or unrelated</a:t>
            </a:r>
          </a:p>
          <a:p>
            <a:endParaRPr lang="en-US" altLang="en-US" dirty="0">
              <a:solidFill>
                <a:schemeClr val="tx1"/>
              </a:solidFill>
            </a:endParaRPr>
          </a:p>
          <a:p>
            <a:r>
              <a:rPr lang="en-US" altLang="en-US" dirty="0">
                <a:solidFill>
                  <a:schemeClr val="tx1"/>
                </a:solidFill>
              </a:rPr>
              <a:t>Admissible</a:t>
            </a:r>
          </a:p>
          <a:p>
            <a:endParaRPr lang="en-US" altLang="en-US" dirty="0">
              <a:solidFill>
                <a:schemeClr val="tx1"/>
              </a:solidFill>
            </a:endParaRPr>
          </a:p>
          <a:p>
            <a:r>
              <a:rPr lang="en-US" altLang="en-US" dirty="0">
                <a:solidFill>
                  <a:schemeClr val="tx1"/>
                </a:solidFill>
              </a:rPr>
              <a:t>Trustworthy</a:t>
            </a:r>
          </a:p>
          <a:p>
            <a:endParaRPr lang="en-US" altLang="en-US" dirty="0">
              <a:solidFill>
                <a:schemeClr val="tx1"/>
              </a:solidFill>
            </a:endParaRPr>
          </a:p>
          <a:p>
            <a:r>
              <a:rPr lang="en-US" altLang="en-US" dirty="0">
                <a:solidFill>
                  <a:schemeClr val="tx1"/>
                </a:solidFill>
              </a:rPr>
              <a:t>Accurate and complete?</a:t>
            </a:r>
          </a:p>
          <a:p>
            <a:endParaRPr lang="en-IE" dirty="0"/>
          </a:p>
        </p:txBody>
      </p:sp>
    </p:spTree>
    <p:extLst>
      <p:ext uri="{BB962C8B-B14F-4D97-AF65-F5344CB8AC3E}">
        <p14:creationId xmlns:p14="http://schemas.microsoft.com/office/powerpoint/2010/main" val="19238135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solidFill>
                  <a:schemeClr val="tx1"/>
                </a:solidFill>
                <a:ea typeface="ＭＳ Ｐゴシック" panose="020B0600070205080204" pitchFamily="34" charset="-128"/>
              </a:rPr>
              <a:t>Analyse</a:t>
            </a:r>
            <a:endParaRPr lang="en-IE" dirty="0"/>
          </a:p>
        </p:txBody>
      </p:sp>
      <p:sp>
        <p:nvSpPr>
          <p:cNvPr id="3" name="Content Placeholder 2"/>
          <p:cNvSpPr>
            <a:spLocks noGrp="1"/>
          </p:cNvSpPr>
          <p:nvPr>
            <p:ph idx="1"/>
          </p:nvPr>
        </p:nvSpPr>
        <p:spPr/>
        <p:txBody>
          <a:bodyPr/>
          <a:lstStyle/>
          <a:p>
            <a:r>
              <a:rPr lang="en-US" altLang="en-US" dirty="0">
                <a:solidFill>
                  <a:schemeClr val="tx1"/>
                </a:solidFill>
              </a:rPr>
              <a:t>Direct evidence vs Indirect</a:t>
            </a:r>
          </a:p>
          <a:p>
            <a:endParaRPr lang="en-US" altLang="en-US" dirty="0">
              <a:solidFill>
                <a:schemeClr val="tx1"/>
              </a:solidFill>
            </a:endParaRPr>
          </a:p>
          <a:p>
            <a:r>
              <a:rPr lang="en-US" altLang="en-US" dirty="0">
                <a:solidFill>
                  <a:schemeClr val="tx1"/>
                </a:solidFill>
              </a:rPr>
              <a:t>Circumstantial evidence </a:t>
            </a:r>
          </a:p>
          <a:p>
            <a:endParaRPr lang="en-US" altLang="en-US" dirty="0">
              <a:solidFill>
                <a:schemeClr val="tx1"/>
              </a:solidFill>
            </a:endParaRPr>
          </a:p>
          <a:p>
            <a:r>
              <a:rPr lang="en-US" altLang="en-US" dirty="0">
                <a:solidFill>
                  <a:schemeClr val="tx1"/>
                </a:solidFill>
              </a:rPr>
              <a:t>True direct evidence</a:t>
            </a:r>
          </a:p>
          <a:p>
            <a:endParaRPr lang="en-IE" dirty="0"/>
          </a:p>
        </p:txBody>
      </p:sp>
    </p:spTree>
    <p:extLst>
      <p:ext uri="{BB962C8B-B14F-4D97-AF65-F5344CB8AC3E}">
        <p14:creationId xmlns:p14="http://schemas.microsoft.com/office/powerpoint/2010/main" val="1021242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Obligatory Cork Notification</a:t>
            </a:r>
          </a:p>
        </p:txBody>
      </p:sp>
      <p:sp>
        <p:nvSpPr>
          <p:cNvPr id="3" name="Content Placeholder 2"/>
          <p:cNvSpPr>
            <a:spLocks noGrp="1"/>
          </p:cNvSpPr>
          <p:nvPr>
            <p:ph idx="1"/>
          </p:nvPr>
        </p:nvSpPr>
        <p:spPr/>
        <p:txBody>
          <a:bodyPr/>
          <a:lstStyle/>
          <a:p>
            <a:endParaRPr lang="en-IE"/>
          </a:p>
        </p:txBody>
      </p:sp>
      <p:pic>
        <p:nvPicPr>
          <p:cNvPr id="4" name="Picture 2" descr="http://media.ireland.com/admin/highres/main_13729816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562" y="1737360"/>
            <a:ext cx="3533775"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1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solidFill>
                  <a:schemeClr val="tx1"/>
                </a:solidFill>
                <a:ea typeface="ＭＳ Ｐゴシック" panose="020B0600070205080204" pitchFamily="34" charset="-128"/>
              </a:rPr>
              <a:t>Analyse</a:t>
            </a:r>
            <a:endParaRPr lang="en-IE" dirty="0"/>
          </a:p>
        </p:txBody>
      </p:sp>
      <p:sp>
        <p:nvSpPr>
          <p:cNvPr id="3" name="Content Placeholder 2"/>
          <p:cNvSpPr>
            <a:spLocks noGrp="1"/>
          </p:cNvSpPr>
          <p:nvPr>
            <p:ph idx="1"/>
          </p:nvPr>
        </p:nvSpPr>
        <p:spPr/>
        <p:txBody>
          <a:bodyPr>
            <a:normAutofit fontScale="85000" lnSpcReduction="20000"/>
          </a:bodyPr>
          <a:lstStyle/>
          <a:p>
            <a:r>
              <a:rPr lang="en-US" altLang="en-US" dirty="0" err="1">
                <a:solidFill>
                  <a:schemeClr val="tx1"/>
                </a:solidFill>
              </a:rPr>
              <a:t>Supertimeline</a:t>
            </a:r>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Registry Analysis</a:t>
            </a:r>
          </a:p>
          <a:p>
            <a:endParaRPr lang="en-US" altLang="en-US" dirty="0">
              <a:solidFill>
                <a:schemeClr val="tx1"/>
              </a:solidFill>
            </a:endParaRPr>
          </a:p>
          <a:p>
            <a:r>
              <a:rPr lang="en-US" altLang="en-US" dirty="0">
                <a:solidFill>
                  <a:schemeClr val="tx1"/>
                </a:solidFill>
              </a:rPr>
              <a:t>System Artifacts</a:t>
            </a:r>
          </a:p>
          <a:p>
            <a:endParaRPr lang="en-US" altLang="en-US" dirty="0">
              <a:solidFill>
                <a:schemeClr val="tx1"/>
              </a:solidFill>
            </a:endParaRPr>
          </a:p>
          <a:p>
            <a:r>
              <a:rPr lang="en-US" altLang="en-US" dirty="0">
                <a:solidFill>
                  <a:schemeClr val="tx1"/>
                </a:solidFill>
              </a:rPr>
              <a:t>Software residue</a:t>
            </a:r>
          </a:p>
          <a:p>
            <a:endParaRPr lang="en-US" altLang="en-US" dirty="0">
              <a:solidFill>
                <a:schemeClr val="tx1"/>
              </a:solidFill>
            </a:endParaRPr>
          </a:p>
          <a:p>
            <a:r>
              <a:rPr lang="en-US" altLang="en-US" dirty="0">
                <a:solidFill>
                  <a:schemeClr val="tx1"/>
                </a:solidFill>
              </a:rPr>
              <a:t>Memory Residue</a:t>
            </a:r>
          </a:p>
          <a:p>
            <a:endParaRPr lang="en-US" altLang="en-US" dirty="0">
              <a:solidFill>
                <a:schemeClr val="tx1"/>
              </a:solidFill>
            </a:endParaRPr>
          </a:p>
          <a:p>
            <a:r>
              <a:rPr lang="en-US" altLang="en-US" dirty="0">
                <a:solidFill>
                  <a:schemeClr val="tx1"/>
                </a:solidFill>
              </a:rPr>
              <a:t>Network Residue</a:t>
            </a:r>
          </a:p>
          <a:p>
            <a:endParaRPr lang="en-IE" dirty="0"/>
          </a:p>
        </p:txBody>
      </p:sp>
    </p:spTree>
    <p:extLst>
      <p:ext uri="{BB962C8B-B14F-4D97-AF65-F5344CB8AC3E}">
        <p14:creationId xmlns:p14="http://schemas.microsoft.com/office/powerpoint/2010/main" val="3667872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Present</a:t>
            </a:r>
            <a:endParaRPr lang="en-IE" dirty="0"/>
          </a:p>
        </p:txBody>
      </p:sp>
      <p:sp>
        <p:nvSpPr>
          <p:cNvPr id="3" name="Content Placeholder 2"/>
          <p:cNvSpPr>
            <a:spLocks noGrp="1"/>
          </p:cNvSpPr>
          <p:nvPr>
            <p:ph idx="1"/>
          </p:nvPr>
        </p:nvSpPr>
        <p:spPr/>
        <p:txBody>
          <a:bodyPr>
            <a:normAutofit fontScale="85000" lnSpcReduction="20000"/>
          </a:bodyPr>
          <a:lstStyle/>
          <a:p>
            <a:r>
              <a:rPr lang="en-US" altLang="en-US" dirty="0">
                <a:solidFill>
                  <a:schemeClr val="tx1"/>
                </a:solidFill>
              </a:rPr>
              <a:t>Report within scope showing evidence</a:t>
            </a:r>
          </a:p>
          <a:p>
            <a:endParaRPr lang="en-US" altLang="en-US" dirty="0">
              <a:solidFill>
                <a:schemeClr val="tx1"/>
              </a:solidFill>
            </a:endParaRPr>
          </a:p>
          <a:p>
            <a:r>
              <a:rPr lang="en-US" altLang="en-US" dirty="0">
                <a:solidFill>
                  <a:schemeClr val="tx1"/>
                </a:solidFill>
              </a:rPr>
              <a:t>Reflect the objective of the investigation</a:t>
            </a:r>
          </a:p>
          <a:p>
            <a:endParaRPr lang="en-US" altLang="en-US" dirty="0">
              <a:solidFill>
                <a:schemeClr val="tx1"/>
              </a:solidFill>
            </a:endParaRPr>
          </a:p>
          <a:p>
            <a:r>
              <a:rPr lang="en-US" altLang="en-US" dirty="0">
                <a:solidFill>
                  <a:schemeClr val="tx1"/>
                </a:solidFill>
              </a:rPr>
              <a:t>Define and document procedures used</a:t>
            </a:r>
          </a:p>
          <a:p>
            <a:endParaRPr lang="en-US" altLang="en-US" dirty="0">
              <a:solidFill>
                <a:schemeClr val="tx1"/>
              </a:solidFill>
            </a:endParaRPr>
          </a:p>
          <a:p>
            <a:r>
              <a:rPr lang="en-US" altLang="en-US" dirty="0">
                <a:solidFill>
                  <a:schemeClr val="tx1"/>
                </a:solidFill>
              </a:rPr>
              <a:t>Delivered within reasonable timeframe</a:t>
            </a:r>
          </a:p>
          <a:p>
            <a:endParaRPr lang="en-US" altLang="en-US" dirty="0">
              <a:solidFill>
                <a:schemeClr val="tx1"/>
              </a:solidFill>
            </a:endParaRPr>
          </a:p>
          <a:p>
            <a:r>
              <a:rPr lang="en-US" altLang="en-US" dirty="0">
                <a:solidFill>
                  <a:schemeClr val="tx1"/>
                </a:solidFill>
              </a:rPr>
              <a:t>Keep all evidence for reassessment</a:t>
            </a:r>
          </a:p>
          <a:p>
            <a:endParaRPr lang="en-US" altLang="en-US" dirty="0">
              <a:solidFill>
                <a:schemeClr val="tx1"/>
              </a:solidFill>
            </a:endParaRPr>
          </a:p>
          <a:p>
            <a:r>
              <a:rPr lang="en-US" altLang="en-US" dirty="0">
                <a:solidFill>
                  <a:schemeClr val="tx1"/>
                </a:solidFill>
              </a:rPr>
              <a:t>Prepare to be cross examined!</a:t>
            </a:r>
          </a:p>
          <a:p>
            <a:endParaRPr lang="en-IE" dirty="0"/>
          </a:p>
        </p:txBody>
      </p:sp>
    </p:spTree>
    <p:extLst>
      <p:ext uri="{BB962C8B-B14F-4D97-AF65-F5344CB8AC3E}">
        <p14:creationId xmlns:p14="http://schemas.microsoft.com/office/powerpoint/2010/main" val="1053962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IOC’s &amp; Malware Detection</a:t>
            </a:r>
            <a:endParaRPr lang="en-IE" dirty="0"/>
          </a:p>
        </p:txBody>
      </p:sp>
      <p:sp>
        <p:nvSpPr>
          <p:cNvPr id="3" name="Content Placeholder 2"/>
          <p:cNvSpPr>
            <a:spLocks noGrp="1"/>
          </p:cNvSpPr>
          <p:nvPr>
            <p:ph idx="1"/>
          </p:nvPr>
        </p:nvSpPr>
        <p:spPr/>
        <p:txBody>
          <a:bodyPr/>
          <a:lstStyle/>
          <a:p>
            <a:endParaRPr lang="en-IE" dirty="0"/>
          </a:p>
        </p:txBody>
      </p:sp>
    </p:spTree>
    <p:extLst>
      <p:ext uri="{BB962C8B-B14F-4D97-AF65-F5344CB8AC3E}">
        <p14:creationId xmlns:p14="http://schemas.microsoft.com/office/powerpoint/2010/main" val="3407052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Know Normal, Find Evil</a:t>
            </a:r>
            <a:endParaRPr lang="en-IE" dirty="0"/>
          </a:p>
        </p:txBody>
      </p:sp>
      <p:pic>
        <p:nvPicPr>
          <p:cNvPr id="24578" name="Picture 2" descr="https://blogs.sans.org/computer-forensics/files/2014/03/Poster-Side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06351" y="1950627"/>
            <a:ext cx="2781546" cy="405395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blogs.sans.org/computer-forensics/files/2014/03/Poster-Sid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349" y="1950627"/>
            <a:ext cx="269557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99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3.bp.blogspot.com/-WrzhJXbzj40/U6ac28MO9sI/AAAAAAAAAXI/YEfyQtxtK0A/s1600/darkcomet-rat-566x3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05" y="1731612"/>
            <a:ext cx="53911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malwarebytes.org/wp-content/uploads/2012/10/ModuleInst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605" y="2181400"/>
            <a:ext cx="4791075" cy="36671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E" dirty="0" err="1" smtClean="0"/>
              <a:t>DarkComet</a:t>
            </a:r>
            <a:r>
              <a:rPr lang="en-IE" dirty="0" smtClean="0"/>
              <a:t> RAT</a:t>
            </a:r>
            <a:endParaRPr lang="en-IE" dirty="0"/>
          </a:p>
        </p:txBody>
      </p:sp>
      <p:sp>
        <p:nvSpPr>
          <p:cNvPr id="4" name="Content Placeholder 3"/>
          <p:cNvSpPr>
            <a:spLocks noGrp="1"/>
          </p:cNvSpPr>
          <p:nvPr>
            <p:ph idx="1"/>
          </p:nvPr>
        </p:nvSpPr>
        <p:spPr/>
        <p:txBody>
          <a:bodyPr/>
          <a:lstStyle/>
          <a:p>
            <a:endParaRPr lang="en-IE" dirty="0"/>
          </a:p>
        </p:txBody>
      </p:sp>
    </p:spTree>
    <p:extLst>
      <p:ext uri="{BB962C8B-B14F-4D97-AF65-F5344CB8AC3E}">
        <p14:creationId xmlns:p14="http://schemas.microsoft.com/office/powerpoint/2010/main" val="31739863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Firing up Volatility on SIFT workstation</a:t>
            </a:r>
            <a:endParaRPr lang="en-IE"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2876" y="1941335"/>
            <a:ext cx="9039592" cy="28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76" y="2330540"/>
            <a:ext cx="9084350" cy="378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26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pslist</a:t>
            </a:r>
            <a:endParaRPr lang="en-I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04496" y="175688"/>
            <a:ext cx="7108043" cy="615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181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pslist</a:t>
            </a:r>
            <a:endParaRPr lang="en-IE"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841810"/>
            <a:ext cx="10058400" cy="88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729549"/>
            <a:ext cx="767685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9006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pslist</a:t>
            </a:r>
            <a:endParaRPr lang="en-IE" dirty="0"/>
          </a:p>
        </p:txBody>
      </p:sp>
      <p:sp>
        <p:nvSpPr>
          <p:cNvPr id="3" name="Content Placeholder 2"/>
          <p:cNvSpPr>
            <a:spLocks noGrp="1"/>
          </p:cNvSpPr>
          <p:nvPr>
            <p:ph idx="1"/>
          </p:nvPr>
        </p:nvSpPr>
        <p:spPr/>
        <p:txBody>
          <a:bodyPr/>
          <a:lstStyle/>
          <a:p>
            <a:endParaRPr lang="en-IE"/>
          </a:p>
        </p:txBody>
      </p:sp>
      <p:pic>
        <p:nvPicPr>
          <p:cNvPr id="6" name="Picture 5"/>
          <p:cNvPicPr>
            <a:picLocks noChangeAspect="1"/>
          </p:cNvPicPr>
          <p:nvPr/>
        </p:nvPicPr>
        <p:blipFill>
          <a:blip r:embed="rId3"/>
          <a:stretch>
            <a:fillRect/>
          </a:stretch>
        </p:blipFill>
        <p:spPr>
          <a:xfrm>
            <a:off x="2019299" y="2552489"/>
            <a:ext cx="8541327" cy="2609850"/>
          </a:xfrm>
          <a:prstGeom prst="rect">
            <a:avLst/>
          </a:prstGeom>
        </p:spPr>
      </p:pic>
    </p:spTree>
    <p:extLst>
      <p:ext uri="{BB962C8B-B14F-4D97-AF65-F5344CB8AC3E}">
        <p14:creationId xmlns:p14="http://schemas.microsoft.com/office/powerpoint/2010/main" val="29236522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Tada!</a:t>
            </a:r>
            <a:endParaRPr lang="en-IE" dirty="0"/>
          </a:p>
        </p:txBody>
      </p:sp>
      <p:sp>
        <p:nvSpPr>
          <p:cNvPr id="3" name="Content Placeholder 2"/>
          <p:cNvSpPr>
            <a:spLocks noGrp="1"/>
          </p:cNvSpPr>
          <p:nvPr>
            <p:ph idx="1"/>
          </p:nvPr>
        </p:nvSpPr>
        <p:spPr/>
        <p:txBody>
          <a:bodyPr/>
          <a:lstStyle/>
          <a:p>
            <a:endParaRPr lang="en-IE"/>
          </a:p>
        </p:txBody>
      </p:sp>
      <p:pic>
        <p:nvPicPr>
          <p:cNvPr id="25602" name="Picture 2" descr="http://memeblender.com/wp-content/uploads/2013/05/well-thats-not-a-good-sign-bad-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75" y="1580938"/>
            <a:ext cx="523875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812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About Me</a:t>
            </a:r>
            <a:endParaRPr lang="en-IE" dirty="0"/>
          </a:p>
        </p:txBody>
      </p:sp>
      <p:sp>
        <p:nvSpPr>
          <p:cNvPr id="3" name="Content Placeholder 2"/>
          <p:cNvSpPr>
            <a:spLocks noGrp="1"/>
          </p:cNvSpPr>
          <p:nvPr>
            <p:ph idx="1"/>
          </p:nvPr>
        </p:nvSpPr>
        <p:spPr/>
        <p:txBody>
          <a:bodyPr>
            <a:normAutofit/>
          </a:bodyPr>
          <a:lstStyle/>
          <a:p>
            <a:r>
              <a:rPr lang="en-US" dirty="0"/>
              <a:t>Jack Baylor</a:t>
            </a:r>
            <a:br>
              <a:rPr lang="en-US" dirty="0"/>
            </a:br>
            <a:endParaRPr lang="en-US" dirty="0"/>
          </a:p>
          <a:p>
            <a:r>
              <a:rPr lang="en-US" dirty="0"/>
              <a:t>Bachelors of Business Studies in Information Systems</a:t>
            </a:r>
            <a:br>
              <a:rPr lang="en-US" dirty="0"/>
            </a:br>
            <a:endParaRPr lang="en-US" dirty="0"/>
          </a:p>
          <a:p>
            <a:r>
              <a:rPr lang="en-US" dirty="0"/>
              <a:t>Currently prepping for GCFA, CISSP</a:t>
            </a:r>
            <a:br>
              <a:rPr lang="en-US" dirty="0"/>
            </a:br>
            <a:endParaRPr lang="en-US" dirty="0"/>
          </a:p>
          <a:p>
            <a:r>
              <a:rPr lang="en-US" dirty="0"/>
              <a:t>Interests include:</a:t>
            </a:r>
          </a:p>
          <a:p>
            <a:pPr lvl="1"/>
            <a:r>
              <a:rPr lang="en-US" dirty="0"/>
              <a:t>Forensics</a:t>
            </a:r>
          </a:p>
          <a:p>
            <a:pPr lvl="1"/>
            <a:r>
              <a:rPr lang="en-US" dirty="0"/>
              <a:t>Data Loss Prevention / Insider Threat</a:t>
            </a:r>
          </a:p>
          <a:p>
            <a:pPr lvl="1"/>
            <a:r>
              <a:rPr lang="en-US" dirty="0"/>
              <a:t>Purple Team </a:t>
            </a:r>
          </a:p>
          <a:p>
            <a:pPr lvl="1"/>
            <a:r>
              <a:rPr lang="en-US" dirty="0"/>
              <a:t>End-user Education</a:t>
            </a:r>
          </a:p>
          <a:p>
            <a:endParaRPr lang="en-IE" dirty="0"/>
          </a:p>
        </p:txBody>
      </p:sp>
    </p:spTree>
    <p:extLst>
      <p:ext uri="{BB962C8B-B14F-4D97-AF65-F5344CB8AC3E}">
        <p14:creationId xmlns:p14="http://schemas.microsoft.com/office/powerpoint/2010/main" val="26732937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pslist</a:t>
            </a:r>
            <a:endParaRPr lang="en-IE" dirty="0"/>
          </a:p>
        </p:txBody>
      </p:sp>
      <p:pic>
        <p:nvPicPr>
          <p:cNvPr id="4"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5404" y="1846263"/>
            <a:ext cx="8741517"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4233862" y="3633787"/>
            <a:ext cx="6025591" cy="1128713"/>
          </a:xfrm>
          <a:prstGeom prst="rect">
            <a:avLst/>
          </a:prstGeom>
        </p:spPr>
      </p:pic>
    </p:spTree>
    <p:extLst>
      <p:ext uri="{BB962C8B-B14F-4D97-AF65-F5344CB8AC3E}">
        <p14:creationId xmlns:p14="http://schemas.microsoft.com/office/powerpoint/2010/main" val="3217343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ITS MAKING BABIES!!!!</a:t>
            </a:r>
            <a:endParaRPr lang="en-IE" dirty="0"/>
          </a:p>
        </p:txBody>
      </p:sp>
      <p:pic>
        <p:nvPicPr>
          <p:cNvPr id="27650" name="Picture 2" descr="http://cdn.meme.am/instances/500x/602186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24" y="1889760"/>
            <a:ext cx="5807075" cy="4424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539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pstree</a:t>
            </a:r>
            <a:endParaRPr lang="en-IE"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455" y="3189250"/>
            <a:ext cx="10715908" cy="1259474"/>
          </a:xfrm>
        </p:spPr>
      </p:pic>
    </p:spTree>
    <p:extLst>
      <p:ext uri="{BB962C8B-B14F-4D97-AF65-F5344CB8AC3E}">
        <p14:creationId xmlns:p14="http://schemas.microsoft.com/office/powerpoint/2010/main" val="28040590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pstree</a:t>
            </a:r>
            <a:endParaRPr lang="en-IE"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6963" y="2167847"/>
            <a:ext cx="10824340" cy="315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164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dlllist</a:t>
            </a:r>
            <a:endParaRPr lang="en-IE" dirty="0"/>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9543" y="1831315"/>
            <a:ext cx="10046187" cy="58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543" y="2414427"/>
            <a:ext cx="9972646" cy="293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3902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olidFill>
                  <a:schemeClr val="tx1"/>
                </a:solidFill>
                <a:ea typeface="ＭＳ Ｐゴシック" panose="020B0600070205080204" pitchFamily="34" charset="-128"/>
              </a:rPr>
              <a:t>dlllist</a:t>
            </a:r>
            <a:r>
              <a:rPr lang="en-US" altLang="en-US" dirty="0">
                <a:solidFill>
                  <a:schemeClr val="tx1"/>
                </a:solidFill>
                <a:ea typeface="ＭＳ Ｐゴシック" panose="020B0600070205080204" pitchFamily="34" charset="-128"/>
              </a:rPr>
              <a:t>	</a:t>
            </a:r>
            <a:endParaRPr lang="en-IE"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5716" y="1871904"/>
            <a:ext cx="9939964" cy="304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265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solidFill>
                  <a:schemeClr val="tx1"/>
                </a:solidFill>
                <a:ea typeface="ＭＳ Ｐゴシック" panose="020B0600070205080204" pitchFamily="34" charset="-128"/>
              </a:rPr>
              <a:t>getsids</a:t>
            </a:r>
            <a:endParaRPr lang="en-IE"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900721"/>
            <a:ext cx="9048461" cy="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412021"/>
            <a:ext cx="9066486" cy="296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924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SIDs – an overview</a:t>
            </a:r>
            <a:endParaRPr lang="en-IE"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9199" y="1817861"/>
            <a:ext cx="9628940" cy="44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4888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malfind</a:t>
            </a:r>
            <a:endParaRPr lang="en-IE" dirty="0"/>
          </a:p>
        </p:txBody>
      </p:sp>
      <p:pic>
        <p:nvPicPr>
          <p:cNvPr id="4" name="Picture 1"/>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792" y="1844564"/>
            <a:ext cx="10218172" cy="45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8817" y="2302620"/>
            <a:ext cx="831532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166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Malfind</a:t>
            </a:r>
            <a:r>
              <a:rPr lang="en-IE" dirty="0" smtClean="0"/>
              <a:t> – Notepad.exe</a:t>
            </a:r>
            <a:endParaRPr lang="en-IE" dirty="0"/>
          </a:p>
        </p:txBody>
      </p:sp>
      <p:pic>
        <p:nvPicPr>
          <p:cNvPr id="6" name="Content Placeholder 5"/>
          <p:cNvPicPr>
            <a:picLocks noGrp="1" noChangeAspect="1"/>
          </p:cNvPicPr>
          <p:nvPr>
            <p:ph idx="1"/>
          </p:nvPr>
        </p:nvPicPr>
        <p:blipFill>
          <a:blip r:embed="rId3"/>
          <a:stretch>
            <a:fillRect/>
          </a:stretch>
        </p:blipFill>
        <p:spPr>
          <a:xfrm>
            <a:off x="1254125" y="1871663"/>
            <a:ext cx="9471025" cy="2056640"/>
          </a:xfrm>
          <a:prstGeom prst="rect">
            <a:avLst/>
          </a:prstGeom>
        </p:spPr>
      </p:pic>
      <p:pic>
        <p:nvPicPr>
          <p:cNvPr id="9" name="Picture 8"/>
          <p:cNvPicPr>
            <a:picLocks noChangeAspect="1"/>
          </p:cNvPicPr>
          <p:nvPr/>
        </p:nvPicPr>
        <p:blipFill>
          <a:blip r:embed="rId4"/>
          <a:stretch>
            <a:fillRect/>
          </a:stretch>
        </p:blipFill>
        <p:spPr>
          <a:xfrm>
            <a:off x="1254125" y="4309302"/>
            <a:ext cx="9476452" cy="2034347"/>
          </a:xfrm>
          <a:prstGeom prst="rect">
            <a:avLst/>
          </a:prstGeom>
        </p:spPr>
      </p:pic>
    </p:spTree>
    <p:extLst>
      <p:ext uri="{BB962C8B-B14F-4D97-AF65-F5344CB8AC3E}">
        <p14:creationId xmlns:p14="http://schemas.microsoft.com/office/powerpoint/2010/main" val="333632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Education &amp; Work	</a:t>
            </a:r>
          </a:p>
        </p:txBody>
      </p:sp>
      <p:sp>
        <p:nvSpPr>
          <p:cNvPr id="3" name="Content Placeholder 2"/>
          <p:cNvSpPr>
            <a:spLocks noGrp="1"/>
          </p:cNvSpPr>
          <p:nvPr>
            <p:ph idx="1"/>
          </p:nvPr>
        </p:nvSpPr>
        <p:spPr/>
        <p:txBody>
          <a:bodyPr/>
          <a:lstStyle/>
          <a:p>
            <a:endParaRPr lang="en-IE"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7480" y="4932469"/>
            <a:ext cx="21082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student information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864" y="2849457"/>
            <a:ext cx="12350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http://oilandcareers.com/wp-content/uploads/2013/06/Schlumber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076" y="2776327"/>
            <a:ext cx="143192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http://www.dubchamber.ie/images/news/paul-hourican-ceo-pfh-technology-group-with-fiona-o%27brien-country-manager-(ireland)-lenovo-at-the-announcement-of-pfh-technology-groups%27s-appointment-as-lenovo%27s-first-premium-gold-partner-in-irelan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7235" y="3825981"/>
            <a:ext cx="14922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http://media.glassdoor.com/sqll/426/marsh-and-mclennan-square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775" y="4861031"/>
            <a:ext cx="1008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s://www.qualcomm.com/sites/default/files/common/logos/master-qc-logo_pms_ne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3387" y="5073756"/>
            <a:ext cx="102870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http://www.irishexaminer.com/media/images/e/EMCbuildingAndLogo_larg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454" y="4012280"/>
            <a:ext cx="16525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upload.wikimedia.org/wikipedia/en/thumb/e/ef/2wire_png.svg/300px-2wire_png.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2976" y="1979776"/>
            <a:ext cx="14668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http://www.velopi.com/images/logos/flextronics.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9455" y="1838696"/>
            <a:ext cx="15462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osullivan.ucc.ie/images/ucc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2565" y="1845734"/>
            <a:ext cx="10683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descr="https://lh5.googleusercontent.com/-di8P8NbGs1w/AAAAAAAAAAI/AAAAAAAABSE/A8p6KSN0HGU/s120-c/pho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5972" y="2581433"/>
            <a:ext cx="1100137"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916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Malfind</a:t>
            </a:r>
            <a:r>
              <a:rPr lang="en-IE" dirty="0" smtClean="0"/>
              <a:t> – Notepad.exe</a:t>
            </a:r>
            <a:endParaRPr lang="en-IE" dirty="0"/>
          </a:p>
        </p:txBody>
      </p:sp>
      <p:sp>
        <p:nvSpPr>
          <p:cNvPr id="3" name="Content Placeholder 2"/>
          <p:cNvSpPr>
            <a:spLocks noGrp="1"/>
          </p:cNvSpPr>
          <p:nvPr>
            <p:ph idx="1"/>
          </p:nvPr>
        </p:nvSpPr>
        <p:spPr/>
        <p:txBody>
          <a:bodyPr/>
          <a:lstStyle/>
          <a:p>
            <a:endParaRPr lang="en-IE"/>
          </a:p>
        </p:txBody>
      </p:sp>
      <p:pic>
        <p:nvPicPr>
          <p:cNvPr id="7" name="Picture 6"/>
          <p:cNvPicPr>
            <a:picLocks noChangeAspect="1"/>
          </p:cNvPicPr>
          <p:nvPr/>
        </p:nvPicPr>
        <p:blipFill>
          <a:blip r:embed="rId3"/>
          <a:stretch>
            <a:fillRect/>
          </a:stretch>
        </p:blipFill>
        <p:spPr>
          <a:xfrm>
            <a:off x="1720849" y="1845734"/>
            <a:ext cx="8270875" cy="3553413"/>
          </a:xfrm>
          <a:prstGeom prst="rect">
            <a:avLst/>
          </a:prstGeom>
        </p:spPr>
      </p:pic>
    </p:spTree>
    <p:extLst>
      <p:ext uri="{BB962C8B-B14F-4D97-AF65-F5344CB8AC3E}">
        <p14:creationId xmlns:p14="http://schemas.microsoft.com/office/powerpoint/2010/main" val="995543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solidFill>
                  <a:schemeClr val="tx1"/>
                </a:solidFill>
                <a:ea typeface="ＭＳ Ｐゴシック" panose="020B0600070205080204" pitchFamily="34" charset="-128"/>
              </a:rPr>
              <a:t>ldrmodules</a:t>
            </a:r>
            <a:endParaRPr lang="en-IE" dirty="0"/>
          </a:p>
        </p:txBody>
      </p:sp>
      <p:pic>
        <p:nvPicPr>
          <p:cNvPr id="4" name="Picture 1"/>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3223" y="1904251"/>
            <a:ext cx="10123517" cy="38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194" y="2745704"/>
            <a:ext cx="11583832" cy="318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5385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Where to go from here?</a:t>
            </a:r>
            <a:endParaRPr lang="en-IE" dirty="0"/>
          </a:p>
        </p:txBody>
      </p:sp>
      <p:sp>
        <p:nvSpPr>
          <p:cNvPr id="3" name="Content Placeholder 2"/>
          <p:cNvSpPr>
            <a:spLocks noGrp="1"/>
          </p:cNvSpPr>
          <p:nvPr>
            <p:ph idx="1"/>
          </p:nvPr>
        </p:nvSpPr>
        <p:spPr/>
        <p:txBody>
          <a:bodyPr/>
          <a:lstStyle/>
          <a:p>
            <a:r>
              <a:rPr lang="en-IE" dirty="0" smtClean="0"/>
              <a:t>Rootkit detection</a:t>
            </a:r>
          </a:p>
          <a:p>
            <a:endParaRPr lang="en-IE" dirty="0"/>
          </a:p>
          <a:p>
            <a:r>
              <a:rPr lang="en-IE" dirty="0" smtClean="0"/>
              <a:t>Carve out Processes and Drivers</a:t>
            </a:r>
          </a:p>
          <a:p>
            <a:endParaRPr lang="en-IE" dirty="0" smtClean="0"/>
          </a:p>
          <a:p>
            <a:r>
              <a:rPr lang="en-IE" dirty="0" smtClean="0"/>
              <a:t>Carve and dump files from USB’s no longer attached</a:t>
            </a:r>
          </a:p>
          <a:p>
            <a:endParaRPr lang="en-IE" dirty="0"/>
          </a:p>
          <a:p>
            <a:r>
              <a:rPr lang="en-IE" dirty="0" smtClean="0"/>
              <a:t>Search for strings</a:t>
            </a:r>
          </a:p>
          <a:p>
            <a:endParaRPr lang="en-IE" dirty="0"/>
          </a:p>
          <a:p>
            <a:r>
              <a:rPr lang="en-IE" dirty="0" err="1" smtClean="0"/>
              <a:t>Analyise</a:t>
            </a:r>
            <a:r>
              <a:rPr lang="en-IE" dirty="0" smtClean="0"/>
              <a:t> Registry </a:t>
            </a:r>
            <a:r>
              <a:rPr lang="en-IE" dirty="0" err="1" smtClean="0"/>
              <a:t>Artifacts</a:t>
            </a:r>
            <a:endParaRPr lang="en-IE" dirty="0"/>
          </a:p>
        </p:txBody>
      </p:sp>
    </p:spTree>
    <p:extLst>
      <p:ext uri="{BB962C8B-B14F-4D97-AF65-F5344CB8AC3E}">
        <p14:creationId xmlns:p14="http://schemas.microsoft.com/office/powerpoint/2010/main" val="2028744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Cover all the bases</a:t>
            </a:r>
            <a:endParaRPr lang="en-IE" dirty="0"/>
          </a:p>
        </p:txBody>
      </p:sp>
      <p:pic>
        <p:nvPicPr>
          <p:cNvPr id="20482" name="Picture 2" descr="https://blogs.sans.org/computer-forensics/files/2012/01/Picture1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37712" y="1737360"/>
            <a:ext cx="7070675" cy="458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07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SuperTimeline</a:t>
            </a:r>
            <a:r>
              <a:rPr lang="en-IE" dirty="0" smtClean="0"/>
              <a:t>!	</a:t>
            </a:r>
            <a:endParaRPr lang="en-IE" dirty="0"/>
          </a:p>
        </p:txBody>
      </p:sp>
      <p:sp>
        <p:nvSpPr>
          <p:cNvPr id="3" name="Content Placeholder 2"/>
          <p:cNvSpPr>
            <a:spLocks noGrp="1"/>
          </p:cNvSpPr>
          <p:nvPr>
            <p:ph idx="1"/>
          </p:nvPr>
        </p:nvSpPr>
        <p:spPr/>
        <p:txBody>
          <a:bodyPr/>
          <a:lstStyle/>
          <a:p>
            <a:endParaRPr lang="en-IE" dirty="0"/>
          </a:p>
        </p:txBody>
      </p:sp>
      <p:pic>
        <p:nvPicPr>
          <p:cNvPr id="8194" name="Picture 2" descr="https://blogs.sans.org/computer-forensics/files/2011/12/cheat-sheet-digital-forensics-pro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349" y="260842"/>
            <a:ext cx="7254651" cy="560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82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Result of the Timeline</a:t>
            </a:r>
            <a:endParaRPr lang="en-IE" dirty="0"/>
          </a:p>
        </p:txBody>
      </p:sp>
      <p:pic>
        <p:nvPicPr>
          <p:cNvPr id="21506" name="Picture 2" descr="https://blogs.sans.org/computer-forensics/files/2012/01/NewPicture0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93009" y="1846263"/>
            <a:ext cx="926630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801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Timeline</a:t>
            </a:r>
            <a:endParaRPr lang="en-IE" dirty="0"/>
          </a:p>
        </p:txBody>
      </p:sp>
      <p:sp>
        <p:nvSpPr>
          <p:cNvPr id="3" name="Content Placeholder 2"/>
          <p:cNvSpPr>
            <a:spLocks noGrp="1"/>
          </p:cNvSpPr>
          <p:nvPr>
            <p:ph idx="1"/>
          </p:nvPr>
        </p:nvSpPr>
        <p:spPr/>
        <p:txBody>
          <a:bodyPr/>
          <a:lstStyle/>
          <a:p>
            <a:endParaRPr lang="en-IE"/>
          </a:p>
        </p:txBody>
      </p:sp>
      <p:pic>
        <p:nvPicPr>
          <p:cNvPr id="22530" name="Picture 2" descr="https://blogs.sans.org/computer-forensics/files/2013/02/Spearphis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264" y="322643"/>
            <a:ext cx="8297820" cy="5327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6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1"/>
                </a:solidFill>
                <a:ea typeface="ＭＳ Ｐゴシック" panose="020B0600070205080204" pitchFamily="34" charset="-128"/>
              </a:rPr>
              <a:t>Blue Team isn’t so bad!</a:t>
            </a:r>
            <a:endParaRPr lang="en-IE" dirty="0"/>
          </a:p>
        </p:txBody>
      </p:sp>
      <p:sp>
        <p:nvSpPr>
          <p:cNvPr id="4" name="Content Placeholder 3"/>
          <p:cNvSpPr>
            <a:spLocks noGrp="1"/>
          </p:cNvSpPr>
          <p:nvPr>
            <p:ph idx="1"/>
          </p:nvPr>
        </p:nvSpPr>
        <p:spPr/>
        <p:txBody>
          <a:bodyPr/>
          <a:lstStyle/>
          <a:p>
            <a:endParaRPr lang="en-IE" dirty="0"/>
          </a:p>
        </p:txBody>
      </p:sp>
      <p:pic>
        <p:nvPicPr>
          <p:cNvPr id="26628" name="Picture 4" descr="http://www.pics4world.com/vb/imgcache/2/4494show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614" y="1919352"/>
            <a:ext cx="495300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309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References &amp; further reading</a:t>
            </a:r>
            <a:endParaRPr lang="en-IE" dirty="0"/>
          </a:p>
        </p:txBody>
      </p:sp>
      <p:sp>
        <p:nvSpPr>
          <p:cNvPr id="3" name="Content Placeholder 2"/>
          <p:cNvSpPr>
            <a:spLocks noGrp="1"/>
          </p:cNvSpPr>
          <p:nvPr>
            <p:ph idx="1"/>
          </p:nvPr>
        </p:nvSpPr>
        <p:spPr/>
        <p:txBody>
          <a:bodyPr>
            <a:normAutofit lnSpcReduction="10000"/>
          </a:bodyPr>
          <a:lstStyle/>
          <a:p>
            <a:pPr>
              <a:defRPr/>
            </a:pPr>
            <a:r>
              <a:rPr lang="en-US" altLang="en-US" sz="1800" dirty="0">
                <a:solidFill>
                  <a:schemeClr val="tx1"/>
                </a:solidFill>
                <a:ea typeface="ＭＳ Ｐゴシック" panose="020B0600070205080204" pitchFamily="34" charset="-128"/>
              </a:rPr>
              <a:t>File System Forensic Analysis</a:t>
            </a:r>
          </a:p>
          <a:p>
            <a:pPr lvl="1">
              <a:defRPr/>
            </a:pPr>
            <a:r>
              <a:rPr lang="en-US" altLang="en-US" sz="1400" dirty="0">
                <a:solidFill>
                  <a:schemeClr val="tx1"/>
                </a:solidFill>
                <a:ea typeface="ＭＳ Ｐゴシック" panose="020B0600070205080204" pitchFamily="34" charset="-128"/>
              </a:rPr>
              <a:t>By: Brian Carrier</a:t>
            </a:r>
          </a:p>
          <a:p>
            <a:pPr lvl="1">
              <a:defRPr/>
            </a:pPr>
            <a:r>
              <a:rPr lang="en-US" altLang="en-US" sz="1400" dirty="0">
                <a:solidFill>
                  <a:schemeClr val="tx1"/>
                </a:solidFill>
                <a:ea typeface="ＭＳ Ｐゴシック" panose="020B0600070205080204" pitchFamily="34" charset="-128"/>
              </a:rPr>
              <a:t>Publisher: Addison-Wesley Professional</a:t>
            </a:r>
          </a:p>
          <a:p>
            <a:pPr lvl="1">
              <a:defRPr/>
            </a:pPr>
            <a:r>
              <a:rPr lang="en-US" altLang="en-US" sz="1400" dirty="0">
                <a:solidFill>
                  <a:schemeClr val="tx1"/>
                </a:solidFill>
                <a:ea typeface="ＭＳ Ｐゴシック" panose="020B0600070205080204" pitchFamily="34" charset="-128"/>
              </a:rPr>
              <a:t>Pub. Date: March 17, 2005</a:t>
            </a:r>
          </a:p>
          <a:p>
            <a:pPr lvl="1">
              <a:defRPr/>
            </a:pPr>
            <a:r>
              <a:rPr lang="en-US" altLang="en-US" sz="1400" dirty="0">
                <a:solidFill>
                  <a:schemeClr val="tx1"/>
                </a:solidFill>
                <a:ea typeface="ＭＳ Ｐゴシック" panose="020B0600070205080204" pitchFamily="34" charset="-128"/>
              </a:rPr>
              <a:t>Print ISBN-10: 0-321-26817-2</a:t>
            </a:r>
          </a:p>
          <a:p>
            <a:pPr lvl="1">
              <a:defRPr/>
            </a:pPr>
            <a:r>
              <a:rPr lang="en-US" altLang="en-US" sz="1400" dirty="0">
                <a:solidFill>
                  <a:schemeClr val="tx1"/>
                </a:solidFill>
                <a:ea typeface="ＭＳ Ｐゴシック" panose="020B0600070205080204" pitchFamily="34" charset="-128"/>
              </a:rPr>
              <a:t>Print ISBN-13: 978-0-321-26817-4</a:t>
            </a:r>
          </a:p>
          <a:p>
            <a:pPr marL="457200" lvl="1" indent="0">
              <a:buNone/>
              <a:defRPr/>
            </a:pPr>
            <a:r>
              <a:rPr lang="en-US" altLang="en-US" sz="1400" dirty="0">
                <a:solidFill>
                  <a:schemeClr val="tx1"/>
                </a:solidFill>
                <a:ea typeface="ＭＳ Ｐゴシック" panose="020B0600070205080204" pitchFamily="34" charset="-128"/>
              </a:rPr>
              <a:t/>
            </a:r>
            <a:br>
              <a:rPr lang="en-US" altLang="en-US" sz="1400" dirty="0">
                <a:solidFill>
                  <a:schemeClr val="tx1"/>
                </a:solidFill>
                <a:ea typeface="ＭＳ Ｐゴシック" panose="020B0600070205080204" pitchFamily="34" charset="-128"/>
              </a:rPr>
            </a:br>
            <a:endParaRPr lang="en-US" altLang="en-US" sz="1400" dirty="0">
              <a:solidFill>
                <a:schemeClr val="tx1"/>
              </a:solidFill>
              <a:ea typeface="ＭＳ Ｐゴシック" panose="020B0600070205080204" pitchFamily="34" charset="-128"/>
            </a:endParaRPr>
          </a:p>
          <a:p>
            <a:pPr>
              <a:defRPr/>
            </a:pPr>
            <a:r>
              <a:rPr lang="en-US" altLang="en-US" sz="1800" dirty="0">
                <a:solidFill>
                  <a:schemeClr val="tx1"/>
                </a:solidFill>
                <a:ea typeface="ＭＳ Ｐゴシック" panose="020B0600070205080204" pitchFamily="34" charset="-128"/>
              </a:rPr>
              <a:t>The Art of Memory Forensics: Detecting Malware and Threats in Windows, Linux, and Mac Memory</a:t>
            </a:r>
          </a:p>
          <a:p>
            <a:pPr lvl="1">
              <a:defRPr/>
            </a:pPr>
            <a:r>
              <a:rPr lang="en-US" altLang="en-US" sz="1400" dirty="0">
                <a:solidFill>
                  <a:schemeClr val="tx1"/>
                </a:solidFill>
                <a:ea typeface="ＭＳ Ｐゴシック" panose="020B0600070205080204" pitchFamily="34" charset="-128"/>
              </a:rPr>
              <a:t>By: </a:t>
            </a:r>
            <a:r>
              <a:rPr lang="en-US" altLang="en-US" sz="1400" dirty="0" err="1">
                <a:solidFill>
                  <a:schemeClr val="tx1"/>
                </a:solidFill>
                <a:ea typeface="ＭＳ Ｐゴシック" panose="020B0600070205080204" pitchFamily="34" charset="-128"/>
              </a:rPr>
              <a:t>AAron</a:t>
            </a:r>
            <a:r>
              <a:rPr lang="en-US" altLang="en-US" sz="1400" dirty="0">
                <a:solidFill>
                  <a:schemeClr val="tx1"/>
                </a:solidFill>
                <a:ea typeface="ＭＳ Ｐゴシック" panose="020B0600070205080204" pitchFamily="34" charset="-128"/>
              </a:rPr>
              <a:t> Walters; Jamie Levy; Andrew Case; Michael Hale </a:t>
            </a:r>
            <a:r>
              <a:rPr lang="en-US" altLang="en-US" sz="1400" dirty="0" err="1">
                <a:solidFill>
                  <a:schemeClr val="tx1"/>
                </a:solidFill>
                <a:ea typeface="ＭＳ Ｐゴシック" panose="020B0600070205080204" pitchFamily="34" charset="-128"/>
              </a:rPr>
              <a:t>Ligh</a:t>
            </a:r>
            <a:endParaRPr lang="en-US" altLang="en-US" sz="1400" dirty="0">
              <a:solidFill>
                <a:schemeClr val="tx1"/>
              </a:solidFill>
              <a:ea typeface="ＭＳ Ｐゴシック" panose="020B0600070205080204" pitchFamily="34" charset="-128"/>
            </a:endParaRPr>
          </a:p>
          <a:p>
            <a:pPr lvl="1">
              <a:defRPr/>
            </a:pPr>
            <a:r>
              <a:rPr lang="en-US" altLang="en-US" sz="1400" dirty="0">
                <a:solidFill>
                  <a:schemeClr val="tx1"/>
                </a:solidFill>
                <a:ea typeface="ＭＳ Ｐゴシック" panose="020B0600070205080204" pitchFamily="34" charset="-128"/>
              </a:rPr>
              <a:t>Publisher: John Wiley &amp; Sons</a:t>
            </a:r>
          </a:p>
          <a:p>
            <a:pPr lvl="1">
              <a:defRPr/>
            </a:pPr>
            <a:r>
              <a:rPr lang="en-US" altLang="en-US" sz="1400" dirty="0">
                <a:solidFill>
                  <a:schemeClr val="tx1"/>
                </a:solidFill>
                <a:ea typeface="ＭＳ Ｐゴシック" panose="020B0600070205080204" pitchFamily="34" charset="-128"/>
              </a:rPr>
              <a:t>Pub. Date: July 28, 2014</a:t>
            </a:r>
          </a:p>
          <a:p>
            <a:pPr lvl="1">
              <a:defRPr/>
            </a:pPr>
            <a:r>
              <a:rPr lang="en-US" altLang="en-US" sz="1400" dirty="0">
                <a:solidFill>
                  <a:schemeClr val="tx1"/>
                </a:solidFill>
                <a:ea typeface="ＭＳ Ｐゴシック" panose="020B0600070205080204" pitchFamily="34" charset="-128"/>
              </a:rPr>
              <a:t>ISBN-13: 978-1-118-82499-3</a:t>
            </a:r>
          </a:p>
          <a:p>
            <a:pPr lvl="1">
              <a:defRPr/>
            </a:pPr>
            <a:r>
              <a:rPr lang="en-US" altLang="en-US" sz="1400" dirty="0">
                <a:solidFill>
                  <a:schemeClr val="tx1"/>
                </a:solidFill>
                <a:ea typeface="ＭＳ Ｐゴシック" panose="020B0600070205080204" pitchFamily="34" charset="-128"/>
              </a:rPr>
              <a:t>Web ISBN-10: 1-118-82509-8</a:t>
            </a:r>
          </a:p>
          <a:p>
            <a:pPr lvl="1">
              <a:defRPr/>
            </a:pPr>
            <a:r>
              <a:rPr lang="en-US" altLang="en-US" sz="1400" dirty="0">
                <a:solidFill>
                  <a:schemeClr val="tx1"/>
                </a:solidFill>
                <a:ea typeface="ＭＳ Ｐゴシック" panose="020B0600070205080204" pitchFamily="34" charset="-128"/>
              </a:rPr>
              <a:t>Print ISBN-13: 978-1-118-82509-9</a:t>
            </a:r>
          </a:p>
          <a:p>
            <a:endParaRPr lang="en-IE" dirty="0"/>
          </a:p>
        </p:txBody>
      </p:sp>
    </p:spTree>
    <p:extLst>
      <p:ext uri="{BB962C8B-B14F-4D97-AF65-F5344CB8AC3E}">
        <p14:creationId xmlns:p14="http://schemas.microsoft.com/office/powerpoint/2010/main" val="3456007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References &amp; further reading	</a:t>
            </a:r>
            <a:endParaRPr lang="en-IE" dirty="0"/>
          </a:p>
        </p:txBody>
      </p:sp>
      <p:sp>
        <p:nvSpPr>
          <p:cNvPr id="3" name="Content Placeholder 2"/>
          <p:cNvSpPr>
            <a:spLocks noGrp="1"/>
          </p:cNvSpPr>
          <p:nvPr>
            <p:ph idx="1"/>
          </p:nvPr>
        </p:nvSpPr>
        <p:spPr/>
        <p:txBody>
          <a:bodyPr>
            <a:normAutofit lnSpcReduction="10000"/>
          </a:bodyPr>
          <a:lstStyle/>
          <a:p>
            <a:pPr>
              <a:defRPr/>
            </a:pPr>
            <a:r>
              <a:rPr lang="en-US" altLang="en-US" sz="1800" dirty="0">
                <a:solidFill>
                  <a:schemeClr val="tx1"/>
                </a:solidFill>
                <a:ea typeface="ＭＳ Ｐゴシック" panose="020B0600070205080204" pitchFamily="34" charset="-128"/>
              </a:rPr>
              <a:t>Computer Incident Response and Forensics Team Management</a:t>
            </a:r>
          </a:p>
          <a:p>
            <a:pPr lvl="1">
              <a:defRPr/>
            </a:pPr>
            <a:r>
              <a:rPr lang="en-US" altLang="en-US" sz="1400" dirty="0">
                <a:solidFill>
                  <a:schemeClr val="tx1"/>
                </a:solidFill>
                <a:ea typeface="ＭＳ Ｐゴシック" panose="020B0600070205080204" pitchFamily="34" charset="-128"/>
              </a:rPr>
              <a:t>By: Leighton Johnson</a:t>
            </a:r>
          </a:p>
          <a:p>
            <a:pPr lvl="1">
              <a:defRPr/>
            </a:pPr>
            <a:r>
              <a:rPr lang="en-US" altLang="en-US" sz="1400" dirty="0">
                <a:solidFill>
                  <a:schemeClr val="tx1"/>
                </a:solidFill>
                <a:ea typeface="ＭＳ Ｐゴシック" panose="020B0600070205080204" pitchFamily="34" charset="-128"/>
              </a:rPr>
              <a:t>Publisher: </a:t>
            </a:r>
            <a:r>
              <a:rPr lang="en-US" altLang="en-US" sz="1400" dirty="0" err="1">
                <a:solidFill>
                  <a:schemeClr val="tx1"/>
                </a:solidFill>
                <a:ea typeface="ＭＳ Ｐゴシック" panose="020B0600070205080204" pitchFamily="34" charset="-128"/>
              </a:rPr>
              <a:t>Syngress</a:t>
            </a:r>
            <a:endParaRPr lang="en-US" altLang="en-US" sz="1400" dirty="0">
              <a:solidFill>
                <a:schemeClr val="tx1"/>
              </a:solidFill>
              <a:ea typeface="ＭＳ Ｐゴシック" panose="020B0600070205080204" pitchFamily="34" charset="-128"/>
            </a:endParaRPr>
          </a:p>
          <a:p>
            <a:pPr lvl="1">
              <a:defRPr/>
            </a:pPr>
            <a:r>
              <a:rPr lang="en-US" altLang="en-US" sz="1400" dirty="0">
                <a:solidFill>
                  <a:schemeClr val="tx1"/>
                </a:solidFill>
                <a:ea typeface="ＭＳ Ｐゴシック" panose="020B0600070205080204" pitchFamily="34" charset="-128"/>
              </a:rPr>
              <a:t>Pub. Date: November 8, 2013</a:t>
            </a:r>
          </a:p>
          <a:p>
            <a:pPr lvl="1">
              <a:defRPr/>
            </a:pPr>
            <a:r>
              <a:rPr lang="en-US" altLang="en-US" sz="1400" dirty="0">
                <a:solidFill>
                  <a:schemeClr val="tx1"/>
                </a:solidFill>
                <a:ea typeface="ＭＳ Ｐゴシック" panose="020B0600070205080204" pitchFamily="34" charset="-128"/>
              </a:rPr>
              <a:t>Print ISBN-13: 978-1-59749-996-5</a:t>
            </a:r>
          </a:p>
          <a:p>
            <a:pPr lvl="1">
              <a:defRPr/>
            </a:pPr>
            <a:r>
              <a:rPr lang="en-US" altLang="en-US" sz="1400" dirty="0">
                <a:solidFill>
                  <a:schemeClr val="tx1"/>
                </a:solidFill>
                <a:ea typeface="ＭＳ Ｐゴシック" panose="020B0600070205080204" pitchFamily="34" charset="-128"/>
              </a:rPr>
              <a:t>Web ISBN-13: 978-0-12-404725-9</a:t>
            </a:r>
          </a:p>
          <a:p>
            <a:pPr marL="457200" lvl="1" indent="0">
              <a:buNone/>
              <a:defRPr/>
            </a:pPr>
            <a:endParaRPr lang="en-US" altLang="en-US" sz="1400" dirty="0">
              <a:solidFill>
                <a:schemeClr val="tx1"/>
              </a:solidFill>
              <a:ea typeface="ＭＳ Ｐゴシック" panose="020B0600070205080204" pitchFamily="34" charset="-128"/>
            </a:endParaRPr>
          </a:p>
          <a:p>
            <a:pPr>
              <a:defRPr/>
            </a:pPr>
            <a:r>
              <a:rPr lang="en-US" altLang="en-US" sz="1800" dirty="0">
                <a:solidFill>
                  <a:schemeClr val="tx1"/>
                </a:solidFill>
                <a:ea typeface="ＭＳ Ｐゴシック" panose="020B0600070205080204" pitchFamily="34" charset="-128"/>
              </a:rPr>
              <a:t>A Practical Guide to Computer Forensics Investigations</a:t>
            </a:r>
          </a:p>
          <a:p>
            <a:pPr lvl="1">
              <a:defRPr/>
            </a:pPr>
            <a:r>
              <a:rPr lang="en-US" altLang="en-US" sz="1400" dirty="0">
                <a:solidFill>
                  <a:schemeClr val="tx1"/>
                </a:solidFill>
                <a:ea typeface="ＭＳ Ｐゴシック" panose="020B0600070205080204" pitchFamily="34" charset="-128"/>
              </a:rPr>
              <a:t>By: Darren R. Hayes</a:t>
            </a:r>
          </a:p>
          <a:p>
            <a:pPr lvl="1">
              <a:defRPr/>
            </a:pPr>
            <a:r>
              <a:rPr lang="en-US" altLang="en-US" sz="1400" dirty="0">
                <a:solidFill>
                  <a:schemeClr val="tx1"/>
                </a:solidFill>
                <a:ea typeface="ＭＳ Ｐゴシック" panose="020B0600070205080204" pitchFamily="34" charset="-128"/>
              </a:rPr>
              <a:t>Publisher: Pearson Certification</a:t>
            </a:r>
          </a:p>
          <a:p>
            <a:pPr lvl="1">
              <a:defRPr/>
            </a:pPr>
            <a:r>
              <a:rPr lang="en-US" altLang="en-US" sz="1400" dirty="0">
                <a:solidFill>
                  <a:schemeClr val="tx1"/>
                </a:solidFill>
                <a:ea typeface="ＭＳ Ｐゴシック" panose="020B0600070205080204" pitchFamily="34" charset="-128"/>
              </a:rPr>
              <a:t>Pub. Date: December 17, 2014</a:t>
            </a:r>
          </a:p>
          <a:p>
            <a:pPr lvl="1">
              <a:defRPr/>
            </a:pPr>
            <a:r>
              <a:rPr lang="en-US" altLang="en-US" sz="1400" dirty="0">
                <a:solidFill>
                  <a:schemeClr val="tx1"/>
                </a:solidFill>
                <a:ea typeface="ＭＳ Ｐゴシック" panose="020B0600070205080204" pitchFamily="34" charset="-128"/>
              </a:rPr>
              <a:t>Print ISBN-10: 0-7897-4115-6</a:t>
            </a:r>
          </a:p>
          <a:p>
            <a:pPr lvl="1">
              <a:defRPr/>
            </a:pPr>
            <a:r>
              <a:rPr lang="en-US" altLang="en-US" sz="1400" dirty="0">
                <a:solidFill>
                  <a:schemeClr val="tx1"/>
                </a:solidFill>
                <a:ea typeface="ＭＳ Ｐゴシック" panose="020B0600070205080204" pitchFamily="34" charset="-128"/>
              </a:rPr>
              <a:t>Print ISBN-13: 978-0-7897-4115-8</a:t>
            </a:r>
          </a:p>
          <a:p>
            <a:pPr lvl="1">
              <a:defRPr/>
            </a:pPr>
            <a:r>
              <a:rPr lang="en-US" altLang="en-US" sz="1400" dirty="0">
                <a:solidFill>
                  <a:schemeClr val="tx1"/>
                </a:solidFill>
                <a:ea typeface="ＭＳ Ｐゴシック" panose="020B0600070205080204" pitchFamily="34" charset="-128"/>
              </a:rPr>
              <a:t>Web ISBN-10: 0-13-275617-X</a:t>
            </a:r>
          </a:p>
          <a:p>
            <a:pPr lvl="1">
              <a:defRPr/>
            </a:pPr>
            <a:r>
              <a:rPr lang="en-US" altLang="en-US" sz="1400" dirty="0">
                <a:solidFill>
                  <a:schemeClr val="tx1"/>
                </a:solidFill>
                <a:ea typeface="ＭＳ Ｐゴシック" panose="020B0600070205080204" pitchFamily="34" charset="-128"/>
              </a:rPr>
              <a:t>Web ISBN-13: 978-0-13-275617-4</a:t>
            </a:r>
          </a:p>
          <a:p>
            <a:endParaRPr lang="en-IE" dirty="0"/>
          </a:p>
        </p:txBody>
      </p:sp>
    </p:spTree>
    <p:extLst>
      <p:ext uri="{BB962C8B-B14F-4D97-AF65-F5344CB8AC3E}">
        <p14:creationId xmlns:p14="http://schemas.microsoft.com/office/powerpoint/2010/main" val="1149737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The basic concepts of Forensics</a:t>
            </a:r>
            <a:r>
              <a:rPr lang="en-US" dirty="0" smtClean="0"/>
              <a:t>:</a:t>
            </a:r>
            <a:endParaRPr lang="en-IE" dirty="0"/>
          </a:p>
        </p:txBody>
      </p:sp>
      <p:sp>
        <p:nvSpPr>
          <p:cNvPr id="3" name="Content Placeholder 2"/>
          <p:cNvSpPr>
            <a:spLocks noGrp="1"/>
          </p:cNvSpPr>
          <p:nvPr>
            <p:ph idx="1"/>
          </p:nvPr>
        </p:nvSpPr>
        <p:spPr/>
        <p:txBody>
          <a:bodyPr/>
          <a:lstStyle/>
          <a:p>
            <a:r>
              <a:rPr lang="en-IE" dirty="0" smtClean="0"/>
              <a:t>Why even bother?</a:t>
            </a:r>
          </a:p>
          <a:p>
            <a:r>
              <a:rPr lang="en-IE" dirty="0" smtClean="0"/>
              <a:t>Applications?</a:t>
            </a:r>
          </a:p>
          <a:p>
            <a:r>
              <a:rPr lang="en-IE" dirty="0" smtClean="0"/>
              <a:t>Advantages &amp; Disadvantages over Physical Forensics</a:t>
            </a:r>
          </a:p>
          <a:p>
            <a:endParaRPr lang="en-IE" dirty="0"/>
          </a:p>
        </p:txBody>
      </p:sp>
    </p:spTree>
    <p:extLst>
      <p:ext uri="{BB962C8B-B14F-4D97-AF65-F5344CB8AC3E}">
        <p14:creationId xmlns:p14="http://schemas.microsoft.com/office/powerpoint/2010/main" val="38230984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References &amp; further reading</a:t>
            </a:r>
            <a:endParaRPr lang="en-IE" dirty="0"/>
          </a:p>
        </p:txBody>
      </p:sp>
      <p:sp>
        <p:nvSpPr>
          <p:cNvPr id="3" name="Content Placeholder 2"/>
          <p:cNvSpPr>
            <a:spLocks noGrp="1"/>
          </p:cNvSpPr>
          <p:nvPr>
            <p:ph idx="1"/>
          </p:nvPr>
        </p:nvSpPr>
        <p:spPr/>
        <p:txBody>
          <a:bodyPr>
            <a:normAutofit lnSpcReduction="10000"/>
          </a:bodyPr>
          <a:lstStyle/>
          <a:p>
            <a:r>
              <a:rPr lang="en-US" altLang="en-US" dirty="0">
                <a:solidFill>
                  <a:schemeClr val="tx1"/>
                </a:solidFill>
              </a:rPr>
              <a:t>Top Free forensics tools for </a:t>
            </a:r>
            <a:r>
              <a:rPr lang="en-US" altLang="en-US" dirty="0" err="1">
                <a:solidFill>
                  <a:schemeClr val="tx1"/>
                </a:solidFill>
              </a:rPr>
              <a:t>sysadmins</a:t>
            </a:r>
            <a:r>
              <a:rPr lang="en-US" altLang="en-US" dirty="0">
                <a:solidFill>
                  <a:schemeClr val="tx1"/>
                </a:solidFill>
              </a:rPr>
              <a:t>: </a:t>
            </a:r>
            <a:r>
              <a:rPr lang="en-US" altLang="en-US" dirty="0">
                <a:solidFill>
                  <a:schemeClr val="tx1"/>
                </a:solidFill>
                <a:hlinkClick r:id="rId2"/>
              </a:rPr>
              <a:t>http://www.gfi.com/blog/top-20-free-digital-forensic-investigation-tools-for-sysadmins/</a:t>
            </a:r>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Best Digital Forensics Tools: </a:t>
            </a:r>
            <a:r>
              <a:rPr lang="en-US" altLang="en-US" dirty="0">
                <a:solidFill>
                  <a:schemeClr val="tx1"/>
                </a:solidFill>
                <a:hlinkClick r:id="rId3"/>
              </a:rPr>
              <a:t>http://n0where.net/best-digital-forensics-tools</a:t>
            </a:r>
            <a:r>
              <a:rPr lang="en-US" altLang="en-US" dirty="0" smtClean="0">
                <a:solidFill>
                  <a:schemeClr val="tx1"/>
                </a:solidFill>
                <a:hlinkClick r:id="rId3"/>
              </a:rPr>
              <a:t>/</a:t>
            </a:r>
          </a:p>
          <a:p>
            <a:endParaRPr lang="en-US" altLang="en-US" dirty="0">
              <a:solidFill>
                <a:schemeClr val="tx1"/>
              </a:solidFill>
              <a:hlinkClick r:id="rId3"/>
            </a:endParaRPr>
          </a:p>
          <a:p>
            <a:r>
              <a:rPr lang="en-US" altLang="en-US" dirty="0">
                <a:solidFill>
                  <a:schemeClr val="tx1"/>
                </a:solidFill>
              </a:rPr>
              <a:t>SANS Cheat Sheet: Digital Forensics Process: </a:t>
            </a:r>
            <a:r>
              <a:rPr lang="en-US" altLang="en-US" dirty="0">
                <a:solidFill>
                  <a:schemeClr val="tx1"/>
                </a:solidFill>
                <a:hlinkClick r:id="rId4"/>
              </a:rPr>
              <a:t>https://blogs.sans.org/computer-forensics/files/2011/12/cheat-sheet-digital-forensics-process1.jpg</a:t>
            </a:r>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SANS Cheat Sheet: Digital Forensics Incident Response Log2Timeline: </a:t>
            </a:r>
            <a:r>
              <a:rPr lang="en-US" altLang="en-US" dirty="0">
                <a:solidFill>
                  <a:schemeClr val="tx1"/>
                </a:solidFill>
                <a:hlinkClick r:id="rId5"/>
              </a:rPr>
              <a:t>https://blogs.sans.org/computer-forensics/files/2011/12/cheat-sheet-digital-forensics-incident-response-timeline-log2timeline.jpg</a:t>
            </a:r>
            <a:endParaRPr lang="en-US" altLang="en-US" dirty="0">
              <a:solidFill>
                <a:schemeClr val="tx1"/>
              </a:solidFill>
            </a:endParaRPr>
          </a:p>
          <a:p>
            <a:endParaRPr lang="en-US" altLang="en-US" dirty="0">
              <a:solidFill>
                <a:schemeClr val="tx1"/>
              </a:solidFill>
            </a:endParaRPr>
          </a:p>
        </p:txBody>
      </p:sp>
    </p:spTree>
    <p:extLst>
      <p:ext uri="{BB962C8B-B14F-4D97-AF65-F5344CB8AC3E}">
        <p14:creationId xmlns:p14="http://schemas.microsoft.com/office/powerpoint/2010/main" val="23058078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References &amp; further reading</a:t>
            </a:r>
            <a:endParaRPr lang="en-IE" dirty="0"/>
          </a:p>
        </p:txBody>
      </p:sp>
      <p:sp>
        <p:nvSpPr>
          <p:cNvPr id="3" name="Content Placeholder 2"/>
          <p:cNvSpPr>
            <a:spLocks noGrp="1"/>
          </p:cNvSpPr>
          <p:nvPr>
            <p:ph idx="1"/>
          </p:nvPr>
        </p:nvSpPr>
        <p:spPr/>
        <p:txBody>
          <a:bodyPr>
            <a:normAutofit lnSpcReduction="10000"/>
          </a:bodyPr>
          <a:lstStyle/>
          <a:p>
            <a:r>
              <a:rPr lang="en-US" altLang="en-US" dirty="0">
                <a:solidFill>
                  <a:schemeClr val="tx1"/>
                </a:solidFill>
              </a:rPr>
              <a:t>Using Volatility to extract malware: </a:t>
            </a:r>
            <a:r>
              <a:rPr lang="en-US" altLang="en-US" dirty="0">
                <a:solidFill>
                  <a:schemeClr val="tx1"/>
                </a:solidFill>
                <a:hlinkClick r:id="rId2"/>
              </a:rPr>
              <a:t>http://kromer.pl/malware-analysis/memory-forensics-using-volatility-toolkit-to-extract-malware-samples-from-memory-dump/</a:t>
            </a:r>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Top 15 IOC’s: </a:t>
            </a:r>
            <a:r>
              <a:rPr lang="en-US" altLang="en-US" dirty="0">
                <a:solidFill>
                  <a:schemeClr val="tx1"/>
                </a:solidFill>
                <a:hlinkClick r:id="rId3"/>
              </a:rPr>
              <a:t>http://</a:t>
            </a:r>
            <a:r>
              <a:rPr lang="en-US" altLang="en-US" dirty="0" smtClean="0">
                <a:solidFill>
                  <a:schemeClr val="tx1"/>
                </a:solidFill>
                <a:hlinkClick r:id="rId3"/>
              </a:rPr>
              <a:t>www.darkreading.com/attacks-breaches/top-15-indicators-of-compromise/d/d-id/1140647</a:t>
            </a:r>
            <a:endParaRPr lang="en-US" altLang="en-US" dirty="0" smtClean="0">
              <a:solidFill>
                <a:schemeClr val="tx1"/>
              </a:solidFill>
            </a:endParaRPr>
          </a:p>
          <a:p>
            <a:endParaRPr lang="en-US" altLang="en-US" dirty="0">
              <a:solidFill>
                <a:schemeClr val="tx1"/>
              </a:solidFill>
            </a:endParaRPr>
          </a:p>
          <a:p>
            <a:r>
              <a:rPr lang="en-US" altLang="en-US" dirty="0">
                <a:solidFill>
                  <a:schemeClr val="tx1"/>
                </a:solidFill>
              </a:rPr>
              <a:t>Using IOCs in Malware Analysis: </a:t>
            </a:r>
            <a:r>
              <a:rPr lang="en-US" altLang="en-US" dirty="0">
                <a:solidFill>
                  <a:schemeClr val="tx1"/>
                </a:solidFill>
                <a:hlinkClick r:id="rId4"/>
              </a:rPr>
              <a:t>http://</a:t>
            </a:r>
            <a:r>
              <a:rPr lang="en-US" altLang="en-US" dirty="0" smtClean="0">
                <a:solidFill>
                  <a:schemeClr val="tx1"/>
                </a:solidFill>
                <a:hlinkClick r:id="rId4"/>
              </a:rPr>
              <a:t>www.sans.org/reading-room/whitepapers/forensics/ioc-indicators-compromise-malware-forensics-34200</a:t>
            </a:r>
            <a:endParaRPr lang="en-US" altLang="en-US" dirty="0" smtClean="0">
              <a:solidFill>
                <a:schemeClr val="tx1"/>
              </a:solidFill>
            </a:endParaRPr>
          </a:p>
          <a:p>
            <a:endParaRPr lang="en-US" altLang="en-US" dirty="0">
              <a:solidFill>
                <a:schemeClr val="tx1"/>
              </a:solidFill>
            </a:endParaRPr>
          </a:p>
          <a:p>
            <a:r>
              <a:rPr lang="en-US" altLang="en-US" dirty="0" err="1">
                <a:solidFill>
                  <a:schemeClr val="tx1"/>
                </a:solidFill>
              </a:rPr>
              <a:t>Vshot</a:t>
            </a:r>
            <a:r>
              <a:rPr lang="en-US" altLang="en-US" dirty="0">
                <a:solidFill>
                  <a:schemeClr val="tx1"/>
                </a:solidFill>
              </a:rPr>
              <a:t> with Bulk Extractor by DEVIN GERGEN: </a:t>
            </a:r>
            <a:r>
              <a:rPr lang="en-US" altLang="en-US" dirty="0">
                <a:solidFill>
                  <a:schemeClr val="tx1"/>
                </a:solidFill>
                <a:hlinkClick r:id="rId5"/>
              </a:rPr>
              <a:t>http://blog.crowdstrike.com/surgeon-with-a-shotgun-memory-forensics/</a:t>
            </a:r>
            <a:endParaRPr lang="en-US" altLang="en-US" dirty="0">
              <a:solidFill>
                <a:schemeClr val="tx1"/>
              </a:solidFill>
            </a:endParaRPr>
          </a:p>
          <a:p>
            <a:endParaRPr lang="en-US" altLang="en-US" dirty="0">
              <a:solidFill>
                <a:schemeClr val="tx1"/>
              </a:solidFill>
            </a:endParaRPr>
          </a:p>
        </p:txBody>
      </p:sp>
    </p:spTree>
    <p:extLst>
      <p:ext uri="{BB962C8B-B14F-4D97-AF65-F5344CB8AC3E}">
        <p14:creationId xmlns:p14="http://schemas.microsoft.com/office/powerpoint/2010/main" val="2868903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References &amp; further reading</a:t>
            </a:r>
            <a:endParaRPr lang="en-IE" dirty="0"/>
          </a:p>
        </p:txBody>
      </p:sp>
      <p:sp>
        <p:nvSpPr>
          <p:cNvPr id="3" name="Content Placeholder 2"/>
          <p:cNvSpPr>
            <a:spLocks noGrp="1"/>
          </p:cNvSpPr>
          <p:nvPr>
            <p:ph idx="1"/>
          </p:nvPr>
        </p:nvSpPr>
        <p:spPr/>
        <p:txBody>
          <a:bodyPr>
            <a:normAutofit/>
          </a:bodyPr>
          <a:lstStyle/>
          <a:p>
            <a:r>
              <a:rPr lang="en-US" altLang="en-US" dirty="0">
                <a:solidFill>
                  <a:schemeClr val="tx1"/>
                </a:solidFill>
              </a:rPr>
              <a:t>Ian’s Analysis of </a:t>
            </a:r>
            <a:r>
              <a:rPr lang="en-US" altLang="en-US" dirty="0" err="1">
                <a:solidFill>
                  <a:schemeClr val="tx1"/>
                </a:solidFill>
              </a:rPr>
              <a:t>DarkComet</a:t>
            </a:r>
            <a:r>
              <a:rPr lang="en-US" altLang="en-US" dirty="0">
                <a:solidFill>
                  <a:schemeClr val="tx1"/>
                </a:solidFill>
              </a:rPr>
              <a:t>: </a:t>
            </a:r>
            <a:r>
              <a:rPr lang="en-US" altLang="en-US" dirty="0">
                <a:solidFill>
                  <a:schemeClr val="tx1"/>
                </a:solidFill>
                <a:hlinkClick r:id="rId2"/>
              </a:rPr>
              <a:t>http://www.tekdefense.com/news/2013/12/23/analyzing-darkcomet-in-memory.html</a:t>
            </a:r>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Further Analysis of </a:t>
            </a:r>
            <a:r>
              <a:rPr lang="en-US" altLang="en-US" dirty="0" err="1">
                <a:solidFill>
                  <a:schemeClr val="tx1"/>
                </a:solidFill>
              </a:rPr>
              <a:t>DarkComet</a:t>
            </a:r>
            <a:r>
              <a:rPr lang="en-US" altLang="en-US" dirty="0">
                <a:solidFill>
                  <a:schemeClr val="tx1"/>
                </a:solidFill>
              </a:rPr>
              <a:t>: </a:t>
            </a:r>
            <a:r>
              <a:rPr lang="en-US" altLang="en-US" dirty="0">
                <a:solidFill>
                  <a:schemeClr val="tx1"/>
                </a:solidFill>
                <a:hlinkClick r:id="rId3"/>
              </a:rPr>
              <a:t>https://dfirjournal.wordpress.com/2014/02/24/dumping-darkcomet-config-out-of-memory-using-volatility</a:t>
            </a:r>
            <a:r>
              <a:rPr lang="en-US" altLang="en-US" dirty="0" smtClean="0">
                <a:solidFill>
                  <a:schemeClr val="tx1"/>
                </a:solidFill>
                <a:hlinkClick r:id="rId3"/>
              </a:rPr>
              <a:t>/</a:t>
            </a:r>
            <a:endParaRPr lang="en-US" altLang="en-US" dirty="0" smtClean="0">
              <a:solidFill>
                <a:schemeClr val="tx1"/>
              </a:solidFill>
            </a:endParaRPr>
          </a:p>
          <a:p>
            <a:endParaRPr lang="en-US" altLang="en-US" dirty="0">
              <a:solidFill>
                <a:schemeClr val="tx1"/>
              </a:solidFill>
            </a:endParaRPr>
          </a:p>
          <a:p>
            <a:r>
              <a:rPr lang="en-US" altLang="en-US" dirty="0">
                <a:solidFill>
                  <a:schemeClr val="tx1"/>
                </a:solidFill>
              </a:rPr>
              <a:t>Sample Malware infected Memory Images: </a:t>
            </a:r>
            <a:r>
              <a:rPr lang="en-US" altLang="en-US" dirty="0">
                <a:solidFill>
                  <a:schemeClr val="tx1"/>
                </a:solidFill>
                <a:hlinkClick r:id="rId4"/>
              </a:rPr>
              <a:t>https://code.google.com/p/volatility/wiki/SampleMemoryImages</a:t>
            </a:r>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p:txBody>
      </p:sp>
    </p:spTree>
    <p:extLst>
      <p:ext uri="{BB962C8B-B14F-4D97-AF65-F5344CB8AC3E}">
        <p14:creationId xmlns:p14="http://schemas.microsoft.com/office/powerpoint/2010/main" val="3511892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Definition</a:t>
            </a:r>
            <a:endParaRPr lang="en-IE" dirty="0"/>
          </a:p>
        </p:txBody>
      </p:sp>
      <p:sp>
        <p:nvSpPr>
          <p:cNvPr id="3" name="Content Placeholder 2"/>
          <p:cNvSpPr>
            <a:spLocks noGrp="1"/>
          </p:cNvSpPr>
          <p:nvPr>
            <p:ph idx="1"/>
          </p:nvPr>
        </p:nvSpPr>
        <p:spPr/>
        <p:txBody>
          <a:bodyPr/>
          <a:lstStyle/>
          <a:p>
            <a:r>
              <a:rPr lang="en-US" dirty="0"/>
              <a:t>“Forensic computing is the process of identifying, preserving, analyzing and presenting digital evidence in a manner that is legally acceptable</a:t>
            </a:r>
            <a:r>
              <a:rPr lang="en-US" dirty="0" smtClean="0"/>
              <a:t>.”(</a:t>
            </a:r>
            <a:r>
              <a:rPr lang="en-US" dirty="0" err="1"/>
              <a:t>McKemmish</a:t>
            </a:r>
            <a:r>
              <a:rPr lang="en-US" dirty="0"/>
              <a:t> 1999)</a:t>
            </a:r>
            <a:br>
              <a:rPr lang="en-US" dirty="0"/>
            </a:br>
            <a:endParaRPr lang="en-US" dirty="0" smtClean="0"/>
          </a:p>
          <a:p>
            <a:endParaRPr lang="en-US" dirty="0"/>
          </a:p>
          <a:p>
            <a:endParaRPr lang="en-IE" dirty="0"/>
          </a:p>
        </p:txBody>
      </p:sp>
    </p:spTree>
    <p:extLst>
      <p:ext uri="{BB962C8B-B14F-4D97-AF65-F5344CB8AC3E}">
        <p14:creationId xmlns:p14="http://schemas.microsoft.com/office/powerpoint/2010/main" val="37299293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Reasons of necessity </a:t>
            </a:r>
          </a:p>
        </p:txBody>
      </p:sp>
      <p:sp>
        <p:nvSpPr>
          <p:cNvPr id="3" name="Content Placeholder 2"/>
          <p:cNvSpPr>
            <a:spLocks noGrp="1"/>
          </p:cNvSpPr>
          <p:nvPr>
            <p:ph idx="1"/>
          </p:nvPr>
        </p:nvSpPr>
        <p:spPr/>
        <p:txBody>
          <a:bodyPr/>
          <a:lstStyle/>
          <a:p>
            <a:r>
              <a:rPr lang="en-US" altLang="en-US" dirty="0">
                <a:solidFill>
                  <a:schemeClr val="tx1"/>
                </a:solidFill>
              </a:rPr>
              <a:t>Military</a:t>
            </a:r>
          </a:p>
          <a:p>
            <a:pPr lvl="1"/>
            <a:r>
              <a:rPr lang="en-US" altLang="en-US" dirty="0">
                <a:solidFill>
                  <a:schemeClr val="tx1"/>
                </a:solidFill>
              </a:rPr>
              <a:t>Detecting breech of Computer Networks</a:t>
            </a:r>
          </a:p>
          <a:p>
            <a:pPr lvl="1"/>
            <a:r>
              <a:rPr lang="en-US" altLang="en-US" dirty="0" smtClean="0">
                <a:solidFill>
                  <a:schemeClr val="tx1"/>
                </a:solidFill>
              </a:rPr>
              <a:t>Counter-surveillance</a:t>
            </a:r>
            <a:endParaRPr lang="en-US" altLang="en-US" dirty="0">
              <a:solidFill>
                <a:schemeClr val="tx1"/>
              </a:solidFill>
            </a:endParaRPr>
          </a:p>
          <a:p>
            <a:r>
              <a:rPr lang="en-US" altLang="en-US" dirty="0">
                <a:solidFill>
                  <a:schemeClr val="tx1"/>
                </a:solidFill>
              </a:rPr>
              <a:t>Law Enforcement</a:t>
            </a:r>
          </a:p>
          <a:p>
            <a:pPr lvl="1"/>
            <a:r>
              <a:rPr lang="en-US" altLang="en-US" dirty="0">
                <a:solidFill>
                  <a:schemeClr val="tx1"/>
                </a:solidFill>
              </a:rPr>
              <a:t>White Collar Crime investigation</a:t>
            </a:r>
          </a:p>
          <a:p>
            <a:pPr lvl="1"/>
            <a:r>
              <a:rPr lang="en-US" altLang="en-US" dirty="0">
                <a:solidFill>
                  <a:schemeClr val="tx1"/>
                </a:solidFill>
              </a:rPr>
              <a:t>Traditional Crime</a:t>
            </a:r>
          </a:p>
          <a:p>
            <a:pPr lvl="1"/>
            <a:r>
              <a:rPr lang="en-US" altLang="en-US" dirty="0">
                <a:solidFill>
                  <a:schemeClr val="tx1"/>
                </a:solidFill>
              </a:rPr>
              <a:t>Modern Age Crimes</a:t>
            </a:r>
          </a:p>
          <a:p>
            <a:r>
              <a:rPr lang="en-US" altLang="en-US" dirty="0">
                <a:solidFill>
                  <a:schemeClr val="tx1"/>
                </a:solidFill>
              </a:rPr>
              <a:t>Civil </a:t>
            </a:r>
          </a:p>
          <a:p>
            <a:pPr lvl="1"/>
            <a:r>
              <a:rPr lang="en-US" altLang="en-US" dirty="0">
                <a:solidFill>
                  <a:schemeClr val="tx1"/>
                </a:solidFill>
              </a:rPr>
              <a:t>Corporate</a:t>
            </a:r>
          </a:p>
          <a:p>
            <a:pPr lvl="1"/>
            <a:r>
              <a:rPr lang="en-US" altLang="en-US" dirty="0">
                <a:solidFill>
                  <a:schemeClr val="tx1"/>
                </a:solidFill>
              </a:rPr>
              <a:t>Administrative investigations</a:t>
            </a:r>
          </a:p>
          <a:p>
            <a:pPr lvl="1"/>
            <a:r>
              <a:rPr lang="en-US" altLang="en-US" dirty="0">
                <a:solidFill>
                  <a:schemeClr val="tx1"/>
                </a:solidFill>
              </a:rPr>
              <a:t>Domestic</a:t>
            </a:r>
          </a:p>
          <a:p>
            <a:endParaRPr lang="en-IE" dirty="0"/>
          </a:p>
        </p:txBody>
      </p:sp>
    </p:spTree>
    <p:extLst>
      <p:ext uri="{BB962C8B-B14F-4D97-AF65-F5344CB8AC3E}">
        <p14:creationId xmlns:p14="http://schemas.microsoft.com/office/powerpoint/2010/main" val="7618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ea typeface="ＭＳ Ｐゴシック" panose="020B0600070205080204" pitchFamily="34" charset="-128"/>
              </a:rPr>
              <a:t>Advantages of Digital Forensics</a:t>
            </a:r>
            <a:endParaRPr lang="en-IE" dirty="0"/>
          </a:p>
        </p:txBody>
      </p:sp>
      <p:sp>
        <p:nvSpPr>
          <p:cNvPr id="3" name="Content Placeholder 2"/>
          <p:cNvSpPr>
            <a:spLocks noGrp="1"/>
          </p:cNvSpPr>
          <p:nvPr>
            <p:ph idx="1"/>
          </p:nvPr>
        </p:nvSpPr>
        <p:spPr/>
        <p:txBody>
          <a:bodyPr/>
          <a:lstStyle/>
          <a:p>
            <a:r>
              <a:rPr lang="en-US" altLang="en-US" dirty="0">
                <a:solidFill>
                  <a:schemeClr val="tx1"/>
                </a:solidFill>
              </a:rPr>
              <a:t>Exceptionally difficult to </a:t>
            </a:r>
            <a:r>
              <a:rPr lang="en-US" altLang="en-US" dirty="0" smtClean="0">
                <a:solidFill>
                  <a:schemeClr val="tx1"/>
                </a:solidFill>
              </a:rPr>
              <a:t>purposefully destroy </a:t>
            </a:r>
            <a:r>
              <a:rPr lang="en-US" altLang="en-US" dirty="0">
                <a:solidFill>
                  <a:schemeClr val="tx1"/>
                </a:solidFill>
              </a:rPr>
              <a:t>via software</a:t>
            </a:r>
          </a:p>
          <a:p>
            <a:endParaRPr lang="en-US" altLang="en-US" dirty="0">
              <a:solidFill>
                <a:schemeClr val="tx1"/>
              </a:solidFill>
            </a:endParaRPr>
          </a:p>
          <a:p>
            <a:r>
              <a:rPr lang="en-US" altLang="en-US" dirty="0" smtClean="0">
                <a:solidFill>
                  <a:schemeClr val="tx1"/>
                </a:solidFill>
              </a:rPr>
              <a:t>Not </a:t>
            </a:r>
            <a:r>
              <a:rPr lang="en-US" altLang="en-US" dirty="0">
                <a:solidFill>
                  <a:schemeClr val="tx1"/>
                </a:solidFill>
              </a:rPr>
              <a:t>open to “interpretation”</a:t>
            </a:r>
          </a:p>
          <a:p>
            <a:endParaRPr lang="en-US" altLang="en-US" dirty="0">
              <a:solidFill>
                <a:schemeClr val="tx1"/>
              </a:solidFill>
            </a:endParaRPr>
          </a:p>
          <a:p>
            <a:r>
              <a:rPr lang="en-US" altLang="en-US" dirty="0">
                <a:solidFill>
                  <a:schemeClr val="tx1"/>
                </a:solidFill>
              </a:rPr>
              <a:t>Independent of investigators primary language, religious beliefs or possible bias</a:t>
            </a:r>
          </a:p>
          <a:p>
            <a:endParaRPr lang="en-IE" dirty="0"/>
          </a:p>
        </p:txBody>
      </p:sp>
    </p:spTree>
    <p:extLst>
      <p:ext uri="{BB962C8B-B14F-4D97-AF65-F5344CB8AC3E}">
        <p14:creationId xmlns:p14="http://schemas.microsoft.com/office/powerpoint/2010/main" val="3529531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516</TotalTime>
  <Words>5475</Words>
  <Application>Microsoft Office PowerPoint</Application>
  <PresentationFormat>Widescreen</PresentationFormat>
  <Paragraphs>740</Paragraphs>
  <Slides>62</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MS PGothic</vt:lpstr>
      <vt:lpstr>Arial</vt:lpstr>
      <vt:lpstr>Calibri</vt:lpstr>
      <vt:lpstr>Calibri Light</vt:lpstr>
      <vt:lpstr>Retrospect</vt:lpstr>
      <vt:lpstr>Windows Forensics </vt:lpstr>
      <vt:lpstr>Disclaimer </vt:lpstr>
      <vt:lpstr>Obligatory Cork Notification</vt:lpstr>
      <vt:lpstr>About Me</vt:lpstr>
      <vt:lpstr>Education &amp; Work </vt:lpstr>
      <vt:lpstr>The basic concepts of Forensics:</vt:lpstr>
      <vt:lpstr>Definition</vt:lpstr>
      <vt:lpstr>Reasons of necessity </vt:lpstr>
      <vt:lpstr>Advantages of Digital Forensics</vt:lpstr>
      <vt:lpstr>Disadvantages</vt:lpstr>
      <vt:lpstr>What are we targeting? </vt:lpstr>
      <vt:lpstr>Considerations</vt:lpstr>
      <vt:lpstr>Legal restrictions: EU</vt:lpstr>
      <vt:lpstr> Legal restrictions: USA</vt:lpstr>
      <vt:lpstr>Incident Response &amp; Forensic Framework</vt:lpstr>
      <vt:lpstr>Incident Response Lifecycle</vt:lpstr>
      <vt:lpstr>Intrusion Killchain</vt:lpstr>
      <vt:lpstr>Intrusion Killchain</vt:lpstr>
      <vt:lpstr>Approaches to Adopt</vt:lpstr>
      <vt:lpstr>The Overview </vt:lpstr>
      <vt:lpstr>Prepare </vt:lpstr>
      <vt:lpstr>Prepare Prepare Prepare </vt:lpstr>
      <vt:lpstr>Identify</vt:lpstr>
      <vt:lpstr>Identify</vt:lpstr>
      <vt:lpstr>Preserve</vt:lpstr>
      <vt:lpstr>Select</vt:lpstr>
      <vt:lpstr>Examine</vt:lpstr>
      <vt:lpstr>Classify</vt:lpstr>
      <vt:lpstr>Analyse</vt:lpstr>
      <vt:lpstr>Analyse</vt:lpstr>
      <vt:lpstr>Present</vt:lpstr>
      <vt:lpstr>IOC’s &amp; Malware Detection</vt:lpstr>
      <vt:lpstr>Know Normal, Find Evil</vt:lpstr>
      <vt:lpstr>DarkComet RAT</vt:lpstr>
      <vt:lpstr>Firing up Volatility on SIFT workstation</vt:lpstr>
      <vt:lpstr>pslist</vt:lpstr>
      <vt:lpstr>pslist</vt:lpstr>
      <vt:lpstr>pslist</vt:lpstr>
      <vt:lpstr>Tada!</vt:lpstr>
      <vt:lpstr>pslist</vt:lpstr>
      <vt:lpstr>ITS MAKING BABIES!!!!</vt:lpstr>
      <vt:lpstr>pstree</vt:lpstr>
      <vt:lpstr>pstree</vt:lpstr>
      <vt:lpstr>dlllist</vt:lpstr>
      <vt:lpstr>dlllist </vt:lpstr>
      <vt:lpstr>getsids</vt:lpstr>
      <vt:lpstr>SIDs – an overview</vt:lpstr>
      <vt:lpstr>malfind</vt:lpstr>
      <vt:lpstr>Malfind – Notepad.exe</vt:lpstr>
      <vt:lpstr>Malfind – Notepad.exe</vt:lpstr>
      <vt:lpstr>ldrmodules</vt:lpstr>
      <vt:lpstr>Where to go from here?</vt:lpstr>
      <vt:lpstr>Cover all the bases</vt:lpstr>
      <vt:lpstr>SuperTimeline! </vt:lpstr>
      <vt:lpstr>Result of the Timeline</vt:lpstr>
      <vt:lpstr>Timeline</vt:lpstr>
      <vt:lpstr>Blue Team isn’t so bad!</vt:lpstr>
      <vt:lpstr>References &amp; further reading</vt:lpstr>
      <vt:lpstr>References &amp; further reading </vt:lpstr>
      <vt:lpstr>References &amp; further reading</vt:lpstr>
      <vt:lpstr>References &amp; further reading</vt:lpstr>
      <vt:lpstr>References &amp; further reading</vt:lpstr>
    </vt:vector>
  </TitlesOfParts>
  <Company>Qualcomm Incorporated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Forensics</dc:title>
  <dc:creator>Baylor, Jack</dc:creator>
  <cp:lastModifiedBy>Baylor, Jack</cp:lastModifiedBy>
  <cp:revision>22</cp:revision>
  <dcterms:created xsi:type="dcterms:W3CDTF">2015-07-14T10:51:12Z</dcterms:created>
  <dcterms:modified xsi:type="dcterms:W3CDTF">2015-07-14T19:27:59Z</dcterms:modified>
</cp:coreProperties>
</file>